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84" r:id="rId2"/>
    <p:sldId id="256" r:id="rId3"/>
    <p:sldId id="257" r:id="rId4"/>
    <p:sldId id="258" r:id="rId5"/>
    <p:sldId id="268" r:id="rId6"/>
    <p:sldId id="269" r:id="rId7"/>
    <p:sldId id="270" r:id="rId8"/>
    <p:sldId id="260" r:id="rId9"/>
    <p:sldId id="283" r:id="rId10"/>
    <p:sldId id="259" r:id="rId11"/>
    <p:sldId id="261" r:id="rId12"/>
    <p:sldId id="276" r:id="rId13"/>
    <p:sldId id="262" r:id="rId14"/>
    <p:sldId id="263" r:id="rId15"/>
    <p:sldId id="267" r:id="rId16"/>
    <p:sldId id="264" r:id="rId17"/>
    <p:sldId id="271" r:id="rId18"/>
    <p:sldId id="265" r:id="rId19"/>
    <p:sldId id="266" r:id="rId20"/>
    <p:sldId id="275" r:id="rId21"/>
    <p:sldId id="273" r:id="rId22"/>
    <p:sldId id="274" r:id="rId23"/>
    <p:sldId id="278" r:id="rId24"/>
    <p:sldId id="282" r:id="rId25"/>
    <p:sldId id="280" r:id="rId26"/>
    <p:sldId id="279" r:id="rId27"/>
    <p:sldId id="281" r:id="rId28"/>
    <p:sldId id="272"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6"/>
    <p:restoredTop sz="89524"/>
  </p:normalViewPr>
  <p:slideViewPr>
    <p:cSldViewPr snapToGrid="0" snapToObjects="1">
      <p:cViewPr varScale="1">
        <p:scale>
          <a:sx n="77" d="100"/>
          <a:sy n="77" d="100"/>
        </p:scale>
        <p:origin x="54"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CBE5A-8FF8-034E-B78D-1658C1D6D835}" type="datetimeFigureOut">
              <a:rPr lang="en-US" smtClean="0"/>
              <a:t>4/14/20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308F0-7AA7-1946-A7E6-14AB63755654}" type="slidenum">
              <a:rPr lang="en-US" smtClean="0"/>
              <a:t>‹#›</a:t>
            </a:fld>
            <a:endParaRPr lang="en-US"/>
          </a:p>
        </p:txBody>
      </p:sp>
    </p:spTree>
    <p:extLst>
      <p:ext uri="{BB962C8B-B14F-4D97-AF65-F5344CB8AC3E}">
        <p14:creationId xmlns:p14="http://schemas.microsoft.com/office/powerpoint/2010/main" val="2679981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This 2018 Department of Defense Assessment found that America’s Supply Base is not ready for the “Fight Tonight”. This has been proven to be correct with the supply issues exposed by the coronavirus.</a:t>
            </a:r>
          </a:p>
          <a:p>
            <a:endParaRPr lang="en-US" dirty="0"/>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2</a:t>
            </a:fld>
            <a:endParaRPr lang="en-US"/>
          </a:p>
        </p:txBody>
      </p:sp>
    </p:spTree>
    <p:extLst>
      <p:ext uri="{BB962C8B-B14F-4D97-AF65-F5344CB8AC3E}">
        <p14:creationId xmlns:p14="http://schemas.microsoft.com/office/powerpoint/2010/main" val="32597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existing machining research centers in the United States.</a:t>
            </a:r>
          </a:p>
        </p:txBody>
      </p:sp>
      <p:sp>
        <p:nvSpPr>
          <p:cNvPr id="4" name="Slide Number Placeholder 3"/>
          <p:cNvSpPr>
            <a:spLocks noGrp="1"/>
          </p:cNvSpPr>
          <p:nvPr>
            <p:ph type="sldNum" sz="quarter" idx="5"/>
          </p:nvPr>
        </p:nvSpPr>
        <p:spPr/>
        <p:txBody>
          <a:bodyPr/>
          <a:lstStyle/>
          <a:p>
            <a:fld id="{375308F0-7AA7-1946-A7E6-14AB63755654}" type="slidenum">
              <a:rPr lang="en-US" smtClean="0"/>
              <a:t>11</a:t>
            </a:fld>
            <a:endParaRPr lang="en-US"/>
          </a:p>
        </p:txBody>
      </p:sp>
    </p:spTree>
    <p:extLst>
      <p:ext uri="{BB962C8B-B14F-4D97-AF65-F5344CB8AC3E}">
        <p14:creationId xmlns:p14="http://schemas.microsoft.com/office/powerpoint/2010/main" val="3162576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only one was established at one of America’s 17 National Laboratories, fully funded by an executive order by the President of the United States and the Department of Energy.</a:t>
            </a:r>
          </a:p>
        </p:txBody>
      </p:sp>
      <p:sp>
        <p:nvSpPr>
          <p:cNvPr id="4" name="Slide Number Placeholder 3"/>
          <p:cNvSpPr>
            <a:spLocks noGrp="1"/>
          </p:cNvSpPr>
          <p:nvPr>
            <p:ph type="sldNum" sz="quarter" idx="5"/>
          </p:nvPr>
        </p:nvSpPr>
        <p:spPr/>
        <p:txBody>
          <a:bodyPr/>
          <a:lstStyle/>
          <a:p>
            <a:fld id="{375308F0-7AA7-1946-A7E6-14AB63755654}" type="slidenum">
              <a:rPr lang="en-US" smtClean="0"/>
              <a:t>12</a:t>
            </a:fld>
            <a:endParaRPr lang="en-US"/>
          </a:p>
        </p:txBody>
      </p:sp>
    </p:spTree>
    <p:extLst>
      <p:ext uri="{BB962C8B-B14F-4D97-AF65-F5344CB8AC3E}">
        <p14:creationId xmlns:p14="http://schemas.microsoft.com/office/powerpoint/2010/main" val="54389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other existing centers limit access to members that must pay very large annual sponsorship fees. </a:t>
            </a:r>
          </a:p>
        </p:txBody>
      </p:sp>
      <p:sp>
        <p:nvSpPr>
          <p:cNvPr id="4" name="Slide Number Placeholder 3"/>
          <p:cNvSpPr>
            <a:spLocks noGrp="1"/>
          </p:cNvSpPr>
          <p:nvPr>
            <p:ph type="sldNum" sz="quarter" idx="5"/>
          </p:nvPr>
        </p:nvSpPr>
        <p:spPr/>
        <p:txBody>
          <a:bodyPr/>
          <a:lstStyle/>
          <a:p>
            <a:fld id="{375308F0-7AA7-1946-A7E6-14AB63755654}" type="slidenum">
              <a:rPr lang="en-US" smtClean="0"/>
              <a:t>13</a:t>
            </a:fld>
            <a:endParaRPr lang="en-US"/>
          </a:p>
        </p:txBody>
      </p:sp>
    </p:spTree>
    <p:extLst>
      <p:ext uri="{BB962C8B-B14F-4D97-AF65-F5344CB8AC3E}">
        <p14:creationId xmlns:p14="http://schemas.microsoft.com/office/powerpoint/2010/main" val="381803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they do not require sponsorships for their funding, Oak Ridge chose MSC to access the best in class tooling no matter who they come from. Tooling that could include </a:t>
            </a:r>
            <a:r>
              <a:rPr lang="en-US" dirty="0" err="1"/>
              <a:t>your’s</a:t>
            </a:r>
            <a:r>
              <a:rPr lang="en-US" dirty="0"/>
              <a:t>. </a:t>
            </a:r>
          </a:p>
        </p:txBody>
      </p:sp>
      <p:sp>
        <p:nvSpPr>
          <p:cNvPr id="4" name="Slide Number Placeholder 3"/>
          <p:cNvSpPr>
            <a:spLocks noGrp="1"/>
          </p:cNvSpPr>
          <p:nvPr>
            <p:ph type="sldNum" sz="quarter" idx="5"/>
          </p:nvPr>
        </p:nvSpPr>
        <p:spPr/>
        <p:txBody>
          <a:bodyPr/>
          <a:lstStyle/>
          <a:p>
            <a:fld id="{375308F0-7AA7-1946-A7E6-14AB63755654}" type="slidenum">
              <a:rPr lang="en-US" smtClean="0"/>
              <a:t>14</a:t>
            </a:fld>
            <a:endParaRPr lang="en-US"/>
          </a:p>
        </p:txBody>
      </p:sp>
    </p:spTree>
    <p:extLst>
      <p:ext uri="{BB962C8B-B14F-4D97-AF65-F5344CB8AC3E}">
        <p14:creationId xmlns:p14="http://schemas.microsoft.com/office/powerpoint/2010/main" val="3583223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inventors of this technology, both BlueSwarf and MetalMax, have developed exclusive new software and equipment for MSC that utilizes artificial intelligence (AI) and augmented reality (AR) to deliver immediate and actionable results at the spindle.</a:t>
            </a:r>
          </a:p>
          <a:p>
            <a:endParaRPr lang="en-US" dirty="0"/>
          </a:p>
          <a:p>
            <a:r>
              <a:rPr lang="en-US" dirty="0"/>
              <a:t>If you have tap-testing capabilities in your company, you don’t have this and you don’t have our reach.</a:t>
            </a:r>
          </a:p>
        </p:txBody>
      </p:sp>
      <p:sp>
        <p:nvSpPr>
          <p:cNvPr id="4" name="Slide Number Placeholder 3"/>
          <p:cNvSpPr>
            <a:spLocks noGrp="1"/>
          </p:cNvSpPr>
          <p:nvPr>
            <p:ph type="sldNum" sz="quarter" idx="5"/>
          </p:nvPr>
        </p:nvSpPr>
        <p:spPr/>
        <p:txBody>
          <a:bodyPr/>
          <a:lstStyle/>
          <a:p>
            <a:fld id="{375308F0-7AA7-1946-A7E6-14AB63755654}" type="slidenum">
              <a:rPr lang="en-US" smtClean="0"/>
              <a:t>15</a:t>
            </a:fld>
            <a:endParaRPr lang="en-US"/>
          </a:p>
        </p:txBody>
      </p:sp>
    </p:spTree>
    <p:extLst>
      <p:ext uri="{BB962C8B-B14F-4D97-AF65-F5344CB8AC3E}">
        <p14:creationId xmlns:p14="http://schemas.microsoft.com/office/powerpoint/2010/main" val="399078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already trained and graduated two classes of MSC Metalworking Specialists and will resume as soon as we can. In the meantime we have created a state-of-the-art virtual training program.</a:t>
            </a:r>
          </a:p>
        </p:txBody>
      </p:sp>
      <p:sp>
        <p:nvSpPr>
          <p:cNvPr id="4" name="Slide Number Placeholder 3"/>
          <p:cNvSpPr>
            <a:spLocks noGrp="1"/>
          </p:cNvSpPr>
          <p:nvPr>
            <p:ph type="sldNum" sz="quarter" idx="5"/>
          </p:nvPr>
        </p:nvSpPr>
        <p:spPr/>
        <p:txBody>
          <a:bodyPr/>
          <a:lstStyle/>
          <a:p>
            <a:fld id="{375308F0-7AA7-1946-A7E6-14AB63755654}" type="slidenum">
              <a:rPr lang="en-US" smtClean="0"/>
              <a:t>16</a:t>
            </a:fld>
            <a:endParaRPr lang="en-US"/>
          </a:p>
        </p:txBody>
      </p:sp>
    </p:spTree>
    <p:extLst>
      <p:ext uri="{BB962C8B-B14F-4D97-AF65-F5344CB8AC3E}">
        <p14:creationId xmlns:p14="http://schemas.microsoft.com/office/powerpoint/2010/main" val="4029725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classes have been in the field delivering amazing results. </a:t>
            </a:r>
          </a:p>
        </p:txBody>
      </p:sp>
      <p:sp>
        <p:nvSpPr>
          <p:cNvPr id="4" name="Slide Number Placeholder 3"/>
          <p:cNvSpPr>
            <a:spLocks noGrp="1"/>
          </p:cNvSpPr>
          <p:nvPr>
            <p:ph type="sldNum" sz="quarter" idx="5"/>
          </p:nvPr>
        </p:nvSpPr>
        <p:spPr/>
        <p:txBody>
          <a:bodyPr/>
          <a:lstStyle/>
          <a:p>
            <a:fld id="{375308F0-7AA7-1946-A7E6-14AB63755654}" type="slidenum">
              <a:rPr lang="en-US" smtClean="0"/>
              <a:t>17</a:t>
            </a:fld>
            <a:endParaRPr lang="en-US"/>
          </a:p>
        </p:txBody>
      </p:sp>
    </p:spTree>
    <p:extLst>
      <p:ext uri="{BB962C8B-B14F-4D97-AF65-F5344CB8AC3E}">
        <p14:creationId xmlns:p14="http://schemas.microsoft.com/office/powerpoint/2010/main" val="3948714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map of the new CNC machine tool distributors in the U.S. It serves as a good proxy for where metalworking customers are located.</a:t>
            </a:r>
          </a:p>
        </p:txBody>
      </p:sp>
      <p:sp>
        <p:nvSpPr>
          <p:cNvPr id="4" name="Slide Number Placeholder 3"/>
          <p:cNvSpPr>
            <a:spLocks noGrp="1"/>
          </p:cNvSpPr>
          <p:nvPr>
            <p:ph type="sldNum" sz="quarter" idx="5"/>
          </p:nvPr>
        </p:nvSpPr>
        <p:spPr/>
        <p:txBody>
          <a:bodyPr/>
          <a:lstStyle/>
          <a:p>
            <a:fld id="{375308F0-7AA7-1946-A7E6-14AB63755654}" type="slidenum">
              <a:rPr lang="en-US" smtClean="0"/>
              <a:t>18</a:t>
            </a:fld>
            <a:endParaRPr lang="en-US"/>
          </a:p>
        </p:txBody>
      </p:sp>
    </p:spTree>
    <p:extLst>
      <p:ext uri="{BB962C8B-B14F-4D97-AF65-F5344CB8AC3E}">
        <p14:creationId xmlns:p14="http://schemas.microsoft.com/office/powerpoint/2010/main" val="291266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MSC branch locations local to almost every machine tool dealer. Each office and their assigned Metalworking Specialist will be trained and equipped to perform Machining Dynamics tap-testing.</a:t>
            </a:r>
          </a:p>
        </p:txBody>
      </p:sp>
      <p:sp>
        <p:nvSpPr>
          <p:cNvPr id="4" name="Slide Number Placeholder 3"/>
          <p:cNvSpPr>
            <a:spLocks noGrp="1"/>
          </p:cNvSpPr>
          <p:nvPr>
            <p:ph type="sldNum" sz="quarter" idx="5"/>
          </p:nvPr>
        </p:nvSpPr>
        <p:spPr/>
        <p:txBody>
          <a:bodyPr/>
          <a:lstStyle/>
          <a:p>
            <a:fld id="{375308F0-7AA7-1946-A7E6-14AB63755654}" type="slidenum">
              <a:rPr lang="en-US" smtClean="0"/>
              <a:t>19</a:t>
            </a:fld>
            <a:endParaRPr lang="en-US"/>
          </a:p>
        </p:txBody>
      </p:sp>
    </p:spTree>
    <p:extLst>
      <p:ext uri="{BB962C8B-B14F-4D97-AF65-F5344CB8AC3E}">
        <p14:creationId xmlns:p14="http://schemas.microsoft.com/office/powerpoint/2010/main" val="222007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get to every spindle on every machining center in the U.S. </a:t>
            </a:r>
          </a:p>
        </p:txBody>
      </p:sp>
      <p:sp>
        <p:nvSpPr>
          <p:cNvPr id="4" name="Slide Number Placeholder 3"/>
          <p:cNvSpPr>
            <a:spLocks noGrp="1"/>
          </p:cNvSpPr>
          <p:nvPr>
            <p:ph type="sldNum" sz="quarter" idx="5"/>
          </p:nvPr>
        </p:nvSpPr>
        <p:spPr/>
        <p:txBody>
          <a:bodyPr/>
          <a:lstStyle/>
          <a:p>
            <a:fld id="{375308F0-7AA7-1946-A7E6-14AB63755654}" type="slidenum">
              <a:rPr lang="en-US" smtClean="0"/>
              <a:t>20</a:t>
            </a:fld>
            <a:endParaRPr lang="en-US"/>
          </a:p>
        </p:txBody>
      </p:sp>
    </p:spTree>
    <p:extLst>
      <p:ext uri="{BB962C8B-B14F-4D97-AF65-F5344CB8AC3E}">
        <p14:creationId xmlns:p14="http://schemas.microsoft.com/office/powerpoint/2010/main" val="384487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this assessment, they established a new Machining Research Center at the Oak Ridge National Laboratory in Tennessee.</a:t>
            </a:r>
          </a:p>
          <a:p>
            <a:endParaRPr lang="en-US" dirty="0"/>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3</a:t>
            </a:fld>
            <a:endParaRPr lang="en-US"/>
          </a:p>
        </p:txBody>
      </p:sp>
    </p:spTree>
    <p:extLst>
      <p:ext uri="{BB962C8B-B14F-4D97-AF65-F5344CB8AC3E}">
        <p14:creationId xmlns:p14="http://schemas.microsoft.com/office/powerpoint/2010/main" val="288297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not-to-distant future there will be two kinds of milling tools sold, those with one size fits all paper speed and feed charts and those sold with Dashboards optimized for their unique tool, toolholder, machine and material combination.  </a:t>
            </a:r>
          </a:p>
          <a:p>
            <a:endParaRPr lang="en-US" dirty="0"/>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21</a:t>
            </a:fld>
            <a:endParaRPr lang="en-US"/>
          </a:p>
        </p:txBody>
      </p:sp>
    </p:spTree>
    <p:extLst>
      <p:ext uri="{BB962C8B-B14F-4D97-AF65-F5344CB8AC3E}">
        <p14:creationId xmlns:p14="http://schemas.microsoft.com/office/powerpoint/2010/main" val="234308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more than a sales plan it is a mission that we which have been chosen to help our Country.</a:t>
            </a:r>
          </a:p>
        </p:txBody>
      </p:sp>
      <p:sp>
        <p:nvSpPr>
          <p:cNvPr id="4" name="Slide Number Placeholder 3"/>
          <p:cNvSpPr>
            <a:spLocks noGrp="1"/>
          </p:cNvSpPr>
          <p:nvPr>
            <p:ph type="sldNum" sz="quarter" idx="5"/>
          </p:nvPr>
        </p:nvSpPr>
        <p:spPr/>
        <p:txBody>
          <a:bodyPr/>
          <a:lstStyle/>
          <a:p>
            <a:fld id="{375308F0-7AA7-1946-A7E6-14AB63755654}" type="slidenum">
              <a:rPr lang="en-US" smtClean="0"/>
              <a:t>22</a:t>
            </a:fld>
            <a:endParaRPr lang="en-US"/>
          </a:p>
        </p:txBody>
      </p:sp>
    </p:spTree>
    <p:extLst>
      <p:ext uri="{BB962C8B-B14F-4D97-AF65-F5344CB8AC3E}">
        <p14:creationId xmlns:p14="http://schemas.microsoft.com/office/powerpoint/2010/main" val="378458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improving America’s milling productivity over the course of this project, the impact will be…</a:t>
            </a:r>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23</a:t>
            </a:fld>
            <a:endParaRPr lang="en-US"/>
          </a:p>
        </p:txBody>
      </p:sp>
    </p:spTree>
    <p:extLst>
      <p:ext uri="{BB962C8B-B14F-4D97-AF65-F5344CB8AC3E}">
        <p14:creationId xmlns:p14="http://schemas.microsoft.com/office/powerpoint/2010/main" val="40599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 enough energy to power 12.8 Million homes for a year.</a:t>
            </a:r>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24</a:t>
            </a:fld>
            <a:endParaRPr lang="en-US"/>
          </a:p>
        </p:txBody>
      </p:sp>
    </p:spTree>
    <p:extLst>
      <p:ext uri="{BB962C8B-B14F-4D97-AF65-F5344CB8AC3E}">
        <p14:creationId xmlns:p14="http://schemas.microsoft.com/office/powerpoint/2010/main" val="4002334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Reducing CO2 emissions equivalent to 21 million cars. </a:t>
            </a:r>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25</a:t>
            </a:fld>
            <a:endParaRPr lang="en-US"/>
          </a:p>
        </p:txBody>
      </p:sp>
    </p:spTree>
    <p:extLst>
      <p:ext uri="{BB962C8B-B14F-4D97-AF65-F5344CB8AC3E}">
        <p14:creationId xmlns:p14="http://schemas.microsoft.com/office/powerpoint/2010/main" val="337315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Eliminating 1.7 Billion gallons of contaminated metalworking fluids.</a:t>
            </a:r>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26</a:t>
            </a:fld>
            <a:endParaRPr lang="en-US"/>
          </a:p>
        </p:txBody>
      </p:sp>
    </p:spTree>
    <p:extLst>
      <p:ext uri="{BB962C8B-B14F-4D97-AF65-F5344CB8AC3E}">
        <p14:creationId xmlns:p14="http://schemas.microsoft.com/office/powerpoint/2010/main" val="3169202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750,000 new manufacturing and support jobs in the U.S.</a:t>
            </a:r>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27</a:t>
            </a:fld>
            <a:endParaRPr lang="en-US"/>
          </a:p>
        </p:txBody>
      </p:sp>
    </p:spTree>
    <p:extLst>
      <p:ext uri="{BB962C8B-B14F-4D97-AF65-F5344CB8AC3E}">
        <p14:creationId xmlns:p14="http://schemas.microsoft.com/office/powerpoint/2010/main" val="3684356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in?</a:t>
            </a:r>
          </a:p>
        </p:txBody>
      </p:sp>
      <p:sp>
        <p:nvSpPr>
          <p:cNvPr id="4" name="Slide Number Placeholder 3"/>
          <p:cNvSpPr>
            <a:spLocks noGrp="1"/>
          </p:cNvSpPr>
          <p:nvPr>
            <p:ph type="sldNum" sz="quarter" idx="5"/>
          </p:nvPr>
        </p:nvSpPr>
        <p:spPr/>
        <p:txBody>
          <a:bodyPr/>
          <a:lstStyle/>
          <a:p>
            <a:fld id="{375308F0-7AA7-1946-A7E6-14AB63755654}" type="slidenum">
              <a:rPr lang="en-US" smtClean="0"/>
              <a:t>28</a:t>
            </a:fld>
            <a:endParaRPr lang="en-US"/>
          </a:p>
        </p:txBody>
      </p:sp>
    </p:spTree>
    <p:extLst>
      <p:ext uri="{BB962C8B-B14F-4D97-AF65-F5344CB8AC3E}">
        <p14:creationId xmlns:p14="http://schemas.microsoft.com/office/powerpoint/2010/main" val="216337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they recruited the world’s most renowned machining experts, like Dr. Scott Smith the former head of the College Engineering at the University of North Carolina at Charlotte. Dr. Smith is also credited as being one of the originators of high-speed machining.</a:t>
            </a:r>
          </a:p>
        </p:txBody>
      </p:sp>
      <p:sp>
        <p:nvSpPr>
          <p:cNvPr id="4" name="Slide Number Placeholder 3"/>
          <p:cNvSpPr>
            <a:spLocks noGrp="1"/>
          </p:cNvSpPr>
          <p:nvPr>
            <p:ph type="sldNum" sz="quarter" idx="5"/>
          </p:nvPr>
        </p:nvSpPr>
        <p:spPr/>
        <p:txBody>
          <a:bodyPr/>
          <a:lstStyle/>
          <a:p>
            <a:fld id="{375308F0-7AA7-1946-A7E6-14AB63755654}" type="slidenum">
              <a:rPr lang="en-US" smtClean="0"/>
              <a:t>4</a:t>
            </a:fld>
            <a:endParaRPr lang="en-US"/>
          </a:p>
        </p:txBody>
      </p:sp>
    </p:spTree>
    <p:extLst>
      <p:ext uri="{BB962C8B-B14F-4D97-AF65-F5344CB8AC3E}">
        <p14:creationId xmlns:p14="http://schemas.microsoft.com/office/powerpoint/2010/main" val="99759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Oak Ridge’s Chief Manufacturing Officer Dr. Tom </a:t>
            </a:r>
            <a:r>
              <a:rPr lang="en-US" dirty="0" err="1"/>
              <a:t>Kurfess</a:t>
            </a:r>
            <a:r>
              <a:rPr lang="en-US" dirty="0"/>
              <a:t> came from Georgia Tech. Prior to that he served in the White House Office of Science and Technology Policy.</a:t>
            </a:r>
          </a:p>
        </p:txBody>
      </p:sp>
      <p:sp>
        <p:nvSpPr>
          <p:cNvPr id="4" name="Slide Number Placeholder 3"/>
          <p:cNvSpPr>
            <a:spLocks noGrp="1"/>
          </p:cNvSpPr>
          <p:nvPr>
            <p:ph type="sldNum" sz="quarter" idx="5"/>
          </p:nvPr>
        </p:nvSpPr>
        <p:spPr/>
        <p:txBody>
          <a:bodyPr/>
          <a:lstStyle/>
          <a:p>
            <a:fld id="{375308F0-7AA7-1946-A7E6-14AB63755654}" type="slidenum">
              <a:rPr lang="en-US" smtClean="0"/>
              <a:t>5</a:t>
            </a:fld>
            <a:endParaRPr lang="en-US"/>
          </a:p>
        </p:txBody>
      </p:sp>
    </p:spTree>
    <p:extLst>
      <p:ext uri="{BB962C8B-B14F-4D97-AF65-F5344CB8AC3E}">
        <p14:creationId xmlns:p14="http://schemas.microsoft.com/office/powerpoint/2010/main" val="40902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Tony Schmitz is a world renown researcher, speaker and author. He is serving a joint appointment to the University of Tennessee and Oak Ridge National Laboratory.</a:t>
            </a:r>
          </a:p>
        </p:txBody>
      </p:sp>
      <p:sp>
        <p:nvSpPr>
          <p:cNvPr id="4" name="Slide Number Placeholder 3"/>
          <p:cNvSpPr>
            <a:spLocks noGrp="1"/>
          </p:cNvSpPr>
          <p:nvPr>
            <p:ph type="sldNum" sz="quarter" idx="5"/>
          </p:nvPr>
        </p:nvSpPr>
        <p:spPr/>
        <p:txBody>
          <a:bodyPr/>
          <a:lstStyle/>
          <a:p>
            <a:fld id="{375308F0-7AA7-1946-A7E6-14AB63755654}" type="slidenum">
              <a:rPr lang="en-US" smtClean="0"/>
              <a:t>6</a:t>
            </a:fld>
            <a:endParaRPr lang="en-US"/>
          </a:p>
        </p:txBody>
      </p:sp>
    </p:spTree>
    <p:extLst>
      <p:ext uri="{BB962C8B-B14F-4D97-AF65-F5344CB8AC3E}">
        <p14:creationId xmlns:p14="http://schemas.microsoft.com/office/powerpoint/2010/main" val="133363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they decided on their first project for the new machining research group, they needed to use technology that was both proven and ready to deploy, but also one that would make the maximum amount of impact in the shortest amount of time. </a:t>
            </a:r>
          </a:p>
        </p:txBody>
      </p:sp>
      <p:sp>
        <p:nvSpPr>
          <p:cNvPr id="4" name="Slide Number Placeholder 3"/>
          <p:cNvSpPr>
            <a:spLocks noGrp="1"/>
          </p:cNvSpPr>
          <p:nvPr>
            <p:ph type="sldNum" sz="quarter" idx="5"/>
          </p:nvPr>
        </p:nvSpPr>
        <p:spPr/>
        <p:txBody>
          <a:bodyPr/>
          <a:lstStyle/>
          <a:p>
            <a:fld id="{375308F0-7AA7-1946-A7E6-14AB63755654}" type="slidenum">
              <a:rPr lang="en-US" smtClean="0"/>
              <a:t>7</a:t>
            </a:fld>
            <a:endParaRPr lang="en-US"/>
          </a:p>
        </p:txBody>
      </p:sp>
    </p:spTree>
    <p:extLst>
      <p:ext uri="{BB962C8B-B14F-4D97-AF65-F5344CB8AC3E}">
        <p14:creationId xmlns:p14="http://schemas.microsoft.com/office/powerpoint/2010/main" val="184615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chose the science of machining dynamics, also known as the impact or tap-testing of milling tools.</a:t>
            </a:r>
          </a:p>
        </p:txBody>
      </p:sp>
      <p:sp>
        <p:nvSpPr>
          <p:cNvPr id="4" name="Slide Number Placeholder 3"/>
          <p:cNvSpPr>
            <a:spLocks noGrp="1"/>
          </p:cNvSpPr>
          <p:nvPr>
            <p:ph type="sldNum" sz="quarter" idx="5"/>
          </p:nvPr>
        </p:nvSpPr>
        <p:spPr/>
        <p:txBody>
          <a:bodyPr/>
          <a:lstStyle/>
          <a:p>
            <a:fld id="{375308F0-7AA7-1946-A7E6-14AB63755654}" type="slidenum">
              <a:rPr lang="en-US" smtClean="0"/>
              <a:t>8</a:t>
            </a:fld>
            <a:endParaRPr lang="en-US"/>
          </a:p>
        </p:txBody>
      </p:sp>
    </p:spTree>
    <p:extLst>
      <p:ext uri="{BB962C8B-B14F-4D97-AF65-F5344CB8AC3E}">
        <p14:creationId xmlns:p14="http://schemas.microsoft.com/office/powerpoint/2010/main" val="143393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deploy this project nationwide they chose MSC. The project is named: Improving Milling Performance on New CNC Machining Centers with Machining Dynamics</a:t>
            </a:r>
          </a:p>
          <a:p>
            <a:endParaRPr lang="en-US" dirty="0"/>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9</a:t>
            </a:fld>
            <a:endParaRPr lang="en-US"/>
          </a:p>
        </p:txBody>
      </p:sp>
    </p:spTree>
    <p:extLst>
      <p:ext uri="{BB962C8B-B14F-4D97-AF65-F5344CB8AC3E}">
        <p14:creationId xmlns:p14="http://schemas.microsoft.com/office/powerpoint/2010/main" val="3144909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were their reasons for choosing MSC. “For this project, MSC is the ideal partner. They have the technical capacity to learn to make the required measurements. They interact directly with almost all of the tens of thousands of machine shops that can benefit from the technology. They sell tools and holders from all major manufacturers and are regarded as an honest broker whose goal is to improve productivity of the machine tool users (their company motto is “Built To Make You Better™”). Their offices are naturally and neatly aligned with US machine tool distributor locations, so the ability to rapidly improve the performance of newly delivered machines is high.”  </a:t>
            </a:r>
          </a:p>
          <a:p>
            <a:endParaRPr lang="en-US" dirty="0"/>
          </a:p>
          <a:p>
            <a:endParaRPr lang="en-US" dirty="0"/>
          </a:p>
        </p:txBody>
      </p:sp>
      <p:sp>
        <p:nvSpPr>
          <p:cNvPr id="4" name="Slide Number Placeholder 3"/>
          <p:cNvSpPr>
            <a:spLocks noGrp="1"/>
          </p:cNvSpPr>
          <p:nvPr>
            <p:ph type="sldNum" sz="quarter" idx="5"/>
          </p:nvPr>
        </p:nvSpPr>
        <p:spPr/>
        <p:txBody>
          <a:bodyPr/>
          <a:lstStyle/>
          <a:p>
            <a:fld id="{375308F0-7AA7-1946-A7E6-14AB63755654}" type="slidenum">
              <a:rPr lang="en-US" smtClean="0"/>
              <a:t>10</a:t>
            </a:fld>
            <a:endParaRPr lang="en-US"/>
          </a:p>
        </p:txBody>
      </p:sp>
    </p:spTree>
    <p:extLst>
      <p:ext uri="{BB962C8B-B14F-4D97-AF65-F5344CB8AC3E}">
        <p14:creationId xmlns:p14="http://schemas.microsoft.com/office/powerpoint/2010/main" val="3730013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CA68-B6EF-3443-803D-239BCFC9E3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93C037-7038-4944-95C5-065ED1B4A1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4159B-A945-984B-88CB-B25088707A77}"/>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5" name="Footer Placeholder 4">
            <a:extLst>
              <a:ext uri="{FF2B5EF4-FFF2-40B4-BE49-F238E27FC236}">
                <a16:creationId xmlns:a16="http://schemas.microsoft.com/office/drawing/2014/main" id="{E233F479-1D0C-5948-8E92-F5B293EFE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F4F621-16D0-8740-B076-E5D74718F76F}"/>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custDataLst>
      <p:tags r:id="rId1"/>
    </p:custDataLst>
    <p:extLst>
      <p:ext uri="{BB962C8B-B14F-4D97-AF65-F5344CB8AC3E}">
        <p14:creationId xmlns:p14="http://schemas.microsoft.com/office/powerpoint/2010/main" val="28735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CF60-6CD0-2F4B-8E74-1C1121E61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2475BB-1FBF-4041-BADF-BA21BDA7B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29B66-1EDB-564B-BC8C-373EF83638A4}"/>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5" name="Footer Placeholder 4">
            <a:extLst>
              <a:ext uri="{FF2B5EF4-FFF2-40B4-BE49-F238E27FC236}">
                <a16:creationId xmlns:a16="http://schemas.microsoft.com/office/drawing/2014/main" id="{6F30B305-C81F-6B42-B44E-5300A77A24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D4A822-55E2-654E-86A4-E6A57F5ECF09}"/>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319295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E736F-5123-E84A-B7E5-DA4586696F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81581C-DB55-F045-9109-C7660F0F8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F81BD-71FD-B546-8FDB-78C6101C7E97}"/>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5" name="Footer Placeholder 4">
            <a:extLst>
              <a:ext uri="{FF2B5EF4-FFF2-40B4-BE49-F238E27FC236}">
                <a16:creationId xmlns:a16="http://schemas.microsoft.com/office/drawing/2014/main" id="{DBAE7F01-0E55-3E4A-9793-BBC4FF65B7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9F84B8-E59B-3F45-8A1E-5851B91B79D3}"/>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408537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6F9B-5726-0248-BDE5-0C313D584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A14DAD-DCD7-8648-A7F9-389793419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C59DC-88DF-8C4A-A238-04979C57E740}"/>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5" name="Footer Placeholder 4">
            <a:extLst>
              <a:ext uri="{FF2B5EF4-FFF2-40B4-BE49-F238E27FC236}">
                <a16:creationId xmlns:a16="http://schemas.microsoft.com/office/drawing/2014/main" id="{C83F2BF3-E970-7D4D-932D-B1E7C568D3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29CC76-815D-7147-A5FC-3CCC5483F020}"/>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15165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654CC-5055-3A4C-8649-ADC3506AAA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E5C02A-387F-EA47-B8ED-0790A8285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4BD5F-A61A-204D-ABDF-331AAA9714F6}"/>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5" name="Footer Placeholder 4">
            <a:extLst>
              <a:ext uri="{FF2B5EF4-FFF2-40B4-BE49-F238E27FC236}">
                <a16:creationId xmlns:a16="http://schemas.microsoft.com/office/drawing/2014/main" id="{34449A7D-9D90-2740-818C-6AF52AF239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A25421-9249-954F-BED3-5BABD0CC377D}"/>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131758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FBEB-8D9E-5D45-9A00-F0DD4F4EE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C9E17D-C363-2F49-A327-06854FCE9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3658BA-6F9C-904F-9322-7FB00C00EE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79570D-C2F8-DF46-BE17-B48E4A049494}"/>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6" name="Footer Placeholder 5">
            <a:extLst>
              <a:ext uri="{FF2B5EF4-FFF2-40B4-BE49-F238E27FC236}">
                <a16:creationId xmlns:a16="http://schemas.microsoft.com/office/drawing/2014/main" id="{CD751936-7100-FC4E-AAC1-F813F460D4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65045F-304B-724B-9020-4CE6A43F15FA}"/>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78412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5573-C29F-3447-831F-F8ECC7E0BA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7797C4-3247-AF4C-9C90-E1BB4E6418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2AABB7-B6AF-4F4F-8433-61B3BBFC32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CF23AA-A793-F84B-92F0-635993186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8ECA0-F7D8-AF4D-A9B6-963B4891B3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86953-947C-9545-9383-CD2DAECE684F}"/>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8" name="Footer Placeholder 7">
            <a:extLst>
              <a:ext uri="{FF2B5EF4-FFF2-40B4-BE49-F238E27FC236}">
                <a16:creationId xmlns:a16="http://schemas.microsoft.com/office/drawing/2014/main" id="{7B9E059F-45E2-2640-BE24-24463611FB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C79FCC-EC25-6246-8E58-72EF2A583CE9}"/>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230173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DB55-53C5-784B-861B-4D67BD43F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CCE5CB-1B0A-264D-85E3-E84B3EFCAEEE}"/>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4" name="Footer Placeholder 3">
            <a:extLst>
              <a:ext uri="{FF2B5EF4-FFF2-40B4-BE49-F238E27FC236}">
                <a16:creationId xmlns:a16="http://schemas.microsoft.com/office/drawing/2014/main" id="{25EB5367-2011-7543-9DF5-EC407D3E59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80D3D61-CECD-514D-A989-13A2F2C87259}"/>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176161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C5D15-0509-DB49-A91B-F83B74FA135E}"/>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3" name="Footer Placeholder 2">
            <a:extLst>
              <a:ext uri="{FF2B5EF4-FFF2-40B4-BE49-F238E27FC236}">
                <a16:creationId xmlns:a16="http://schemas.microsoft.com/office/drawing/2014/main" id="{A728E453-8117-3C46-994F-0C7E1B2D07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D6B6214-8A24-6A45-9A1E-A0ECD02BA6E0}"/>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16134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A0BA3-47AB-1A4B-B4B0-EB2F74978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0C83DE-6395-F643-8B78-416E30F07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B8698A-4835-DF4B-8974-B8D9AD053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E7AA0-AFBA-D841-A384-5805E5D5592C}"/>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6" name="Footer Placeholder 5">
            <a:extLst>
              <a:ext uri="{FF2B5EF4-FFF2-40B4-BE49-F238E27FC236}">
                <a16:creationId xmlns:a16="http://schemas.microsoft.com/office/drawing/2014/main" id="{523BB17B-FF1D-BB44-B537-97F08D74E6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A7CD6B-1849-D54E-96F0-33F7E76A5100}"/>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36231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C2A5-AB70-9C43-9B8B-029015492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1260A3-EEAC-A740-95FE-96949A8C07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7F6D0B-7D5B-414E-9C7A-DEC5A4FD8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87671F-EC14-7544-8A25-D1B5545F2E3C}"/>
              </a:ext>
            </a:extLst>
          </p:cNvPr>
          <p:cNvSpPr>
            <a:spLocks noGrp="1"/>
          </p:cNvSpPr>
          <p:nvPr>
            <p:ph type="dt" sz="half" idx="10"/>
          </p:nvPr>
        </p:nvSpPr>
        <p:spPr>
          <a:xfrm>
            <a:off x="838200" y="6356350"/>
            <a:ext cx="2743200" cy="365125"/>
          </a:xfrm>
          <a:prstGeom prst="rect">
            <a:avLst/>
          </a:prstGeom>
        </p:spPr>
        <p:txBody>
          <a:bodyPr/>
          <a:lstStyle/>
          <a:p>
            <a:fld id="{83108FD4-AB68-FC45-84D6-434066314838}" type="datetimeFigureOut">
              <a:rPr lang="en-US" smtClean="0"/>
              <a:t>4/14/20</a:t>
            </a:fld>
            <a:endParaRPr lang="en-US"/>
          </a:p>
        </p:txBody>
      </p:sp>
      <p:sp>
        <p:nvSpPr>
          <p:cNvPr id="6" name="Footer Placeholder 5">
            <a:extLst>
              <a:ext uri="{FF2B5EF4-FFF2-40B4-BE49-F238E27FC236}">
                <a16:creationId xmlns:a16="http://schemas.microsoft.com/office/drawing/2014/main" id="{B0C0B820-1792-E949-81E8-2DE26CAB27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ED6520-8574-8C4E-B313-D56DB929BC32}"/>
              </a:ext>
            </a:extLst>
          </p:cNvPr>
          <p:cNvSpPr>
            <a:spLocks noGrp="1"/>
          </p:cNvSpPr>
          <p:nvPr>
            <p:ph type="sldNum" sz="quarter" idx="12"/>
          </p:nvPr>
        </p:nvSpPr>
        <p:spPr>
          <a:xfrm>
            <a:off x="8610600" y="6356350"/>
            <a:ext cx="2743200" cy="365125"/>
          </a:xfrm>
          <a:prstGeom prst="rect">
            <a:avLst/>
          </a:prstGeom>
        </p:spPr>
        <p:txBody>
          <a:bodyPr/>
          <a:lstStyle/>
          <a:p>
            <a:fld id="{FDC6B3A6-79B4-E745-A6D3-9CFBE7F15625}" type="slidenum">
              <a:rPr lang="en-US" smtClean="0"/>
              <a:t>‹#›</a:t>
            </a:fld>
            <a:endParaRPr lang="en-US"/>
          </a:p>
        </p:txBody>
      </p:sp>
    </p:spTree>
    <p:extLst>
      <p:ext uri="{BB962C8B-B14F-4D97-AF65-F5344CB8AC3E}">
        <p14:creationId xmlns:p14="http://schemas.microsoft.com/office/powerpoint/2010/main" val="155650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F5BDBB-524E-2549-8183-0EE513B20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EBBCD1-BB3A-5E44-9E61-81F8935359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7FA7033C-E5B2-4F3E-B04E-C5E15B493B00}"/>
              </a:ext>
            </a:extLst>
          </p:cNvPr>
          <p:cNvSpPr txBox="1"/>
          <p:nvPr userDrawn="1"/>
        </p:nvSpPr>
        <p:spPr>
          <a:xfrm>
            <a:off x="12527" y="6581001"/>
            <a:ext cx="3820438" cy="276999"/>
          </a:xfrm>
          <a:prstGeom prst="rect">
            <a:avLst/>
          </a:prstGeom>
          <a:noFill/>
        </p:spPr>
        <p:txBody>
          <a:bodyPr wrap="square" rtlCol="0">
            <a:spAutoFit/>
          </a:bodyPr>
          <a:lstStyle/>
          <a:p>
            <a:r>
              <a:rPr lang="en-US" sz="1200" dirty="0">
                <a:solidFill>
                  <a:schemeClr val="bg1">
                    <a:lumMod val="65000"/>
                  </a:schemeClr>
                </a:solidFill>
              </a:rPr>
              <a:t>CONFIDENTIAL – For Internal Use Only</a:t>
            </a:r>
          </a:p>
        </p:txBody>
      </p:sp>
    </p:spTree>
    <p:custDataLst>
      <p:tags r:id="rId13"/>
    </p:custDataLst>
    <p:extLst>
      <p:ext uri="{BB962C8B-B14F-4D97-AF65-F5344CB8AC3E}">
        <p14:creationId xmlns:p14="http://schemas.microsoft.com/office/powerpoint/2010/main" val="2936443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image" Target="../media/image16.tif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7.png"/><Relationship Id="rId5" Type="http://schemas.openxmlformats.org/officeDocument/2006/relationships/image" Target="../media/image16.tif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6.tiff"/><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29.emf"/><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4.xml"/><Relationship Id="rId5" Type="http://schemas.microsoft.com/office/2007/relationships/hdphoto" Target="../media/hdphoto1.wdp"/><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image" Target="../media/image34.png"/><Relationship Id="rId5" Type="http://schemas.openxmlformats.org/officeDocument/2006/relationships/image" Target="../media/image33.tiff"/><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DFDC55A-E5A5-A44D-8772-AE8407C2C963}"/>
              </a:ext>
            </a:extLst>
          </p:cNvPr>
          <p:cNvSpPr>
            <a:spLocks noGrp="1"/>
          </p:cNvSpPr>
          <p:nvPr>
            <p:ph type="ctrTitle"/>
          </p:nvPr>
        </p:nvSpPr>
        <p:spPr>
          <a:xfrm>
            <a:off x="1524000" y="1122362"/>
            <a:ext cx="9144000" cy="2840037"/>
          </a:xfrm>
        </p:spPr>
        <p:txBody>
          <a:bodyPr>
            <a:normAutofit/>
          </a:bodyPr>
          <a:lstStyle/>
          <a:p>
            <a:r>
              <a:rPr lang="en-US" sz="5800" b="1" spc="-150">
                <a:latin typeface="Arial Black" panose="020B0604020202020204" pitchFamily="34" charset="0"/>
                <a:cs typeface="Arial Black" panose="020B0604020202020204" pitchFamily="34" charset="0"/>
              </a:rPr>
              <a:t>          MILLMAX</a:t>
            </a:r>
            <a:r>
              <a:rPr lang="en-US" sz="5800"/>
              <a:t>™</a:t>
            </a:r>
            <a:endParaRPr lang="en-US" sz="5800" dirty="0"/>
          </a:p>
        </p:txBody>
      </p:sp>
      <p:sp>
        <p:nvSpPr>
          <p:cNvPr id="5" name="Subtitle 4">
            <a:extLst>
              <a:ext uri="{FF2B5EF4-FFF2-40B4-BE49-F238E27FC236}">
                <a16:creationId xmlns:a16="http://schemas.microsoft.com/office/drawing/2014/main" id="{D731833A-3601-764A-B807-08FB7E8DCEE2}"/>
              </a:ext>
            </a:extLst>
          </p:cNvPr>
          <p:cNvSpPr>
            <a:spLocks noGrp="1"/>
          </p:cNvSpPr>
          <p:nvPr>
            <p:ph type="subTitle" idx="1"/>
          </p:nvPr>
        </p:nvSpPr>
        <p:spPr>
          <a:xfrm>
            <a:off x="1524000" y="4256436"/>
            <a:ext cx="9144000" cy="1600818"/>
          </a:xfrm>
        </p:spPr>
        <p:txBody>
          <a:bodyPr>
            <a:normAutofit/>
          </a:bodyPr>
          <a:lstStyle/>
          <a:p>
            <a:r>
              <a:rPr lang="en-US">
                <a:solidFill>
                  <a:schemeClr val="accent1">
                    <a:lumMod val="60000"/>
                    <a:lumOff val="40000"/>
                  </a:schemeClr>
                </a:solidFill>
                <a:latin typeface="Arial" panose="020B0604020202020204" pitchFamily="34" charset="0"/>
                <a:cs typeface="Arial" panose="020B0604020202020204" pitchFamily="34" charset="0"/>
              </a:rPr>
              <a:t>For Vendors</a:t>
            </a:r>
            <a:endParaRPr lang="en-US"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object, clock&#10;&#10;Description automatically generated">
            <a:extLst>
              <a:ext uri="{FF2B5EF4-FFF2-40B4-BE49-F238E27FC236}">
                <a16:creationId xmlns:a16="http://schemas.microsoft.com/office/drawing/2014/main" id="{6B317841-3AF4-0147-80A9-81B8442660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3620" y="2719298"/>
            <a:ext cx="2438400" cy="1371600"/>
          </a:xfrm>
          <a:prstGeom prst="rect">
            <a:avLst/>
          </a:prstGeom>
        </p:spPr>
      </p:pic>
      <p:sp>
        <p:nvSpPr>
          <p:cNvPr id="3" name="TextBox 2">
            <a:extLst>
              <a:ext uri="{FF2B5EF4-FFF2-40B4-BE49-F238E27FC236}">
                <a16:creationId xmlns:a16="http://schemas.microsoft.com/office/drawing/2014/main" id="{A445E163-0E90-2D46-92A5-D8C50268B974}"/>
              </a:ext>
            </a:extLst>
          </p:cNvPr>
          <p:cNvSpPr txBox="1"/>
          <p:nvPr/>
        </p:nvSpPr>
        <p:spPr>
          <a:xfrm rot="20473525">
            <a:off x="304799" y="753030"/>
            <a:ext cx="2438400" cy="738664"/>
          </a:xfrm>
          <a:prstGeom prst="rect">
            <a:avLst/>
          </a:prstGeom>
          <a:noFill/>
        </p:spPr>
        <p:txBody>
          <a:bodyPr wrap="square" rtlCol="0">
            <a:spAutoFit/>
          </a:bodyPr>
          <a:lstStyle/>
          <a:p>
            <a:pPr algn="ctr"/>
            <a:r>
              <a:rPr lang="en-US" sz="2400" dirty="0">
                <a:solidFill>
                  <a:srgbClr val="FF0000"/>
                </a:solidFill>
                <a:latin typeface="Stencil" pitchFamily="82" charset="77"/>
              </a:rPr>
              <a:t>CONFIDENTIAL</a:t>
            </a:r>
          </a:p>
          <a:p>
            <a:pPr algn="ctr"/>
            <a:r>
              <a:rPr lang="en-US" dirty="0">
                <a:solidFill>
                  <a:srgbClr val="FF0000"/>
                </a:solidFill>
                <a:latin typeface="Arial" panose="020B0604020202020204" pitchFamily="34" charset="0"/>
                <a:cs typeface="Arial" panose="020B0604020202020204" pitchFamily="34" charset="0"/>
              </a:rPr>
              <a:t>for internal use only</a:t>
            </a:r>
            <a:endParaRPr lang="en-US" sz="1400" dirty="0">
              <a:solidFill>
                <a:srgbClr val="FF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4126899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44F689-8D9F-1047-9CF5-F690709A58AA}"/>
              </a:ext>
            </a:extLst>
          </p:cNvPr>
          <p:cNvSpPr txBox="1"/>
          <p:nvPr/>
        </p:nvSpPr>
        <p:spPr>
          <a:xfrm>
            <a:off x="616448" y="544530"/>
            <a:ext cx="11260477" cy="5016758"/>
          </a:xfrm>
          <a:prstGeom prst="rect">
            <a:avLst/>
          </a:prstGeom>
          <a:noFill/>
        </p:spPr>
        <p:txBody>
          <a:bodyPr wrap="square" rtlCol="0">
            <a:spAutoFit/>
          </a:bodyPr>
          <a:lstStyle/>
          <a:p>
            <a:r>
              <a:rPr lang="en-US" sz="3200" i="1" dirty="0"/>
              <a:t>“For this project, MSC     is the </a:t>
            </a:r>
            <a:r>
              <a:rPr lang="en-US" sz="3200" b="1" i="1" dirty="0">
                <a:solidFill>
                  <a:srgbClr val="FF0000"/>
                </a:solidFill>
              </a:rPr>
              <a:t>ideal partner</a:t>
            </a:r>
            <a:r>
              <a:rPr lang="en-US" sz="3200" i="1" dirty="0"/>
              <a:t>. They have the </a:t>
            </a:r>
            <a:r>
              <a:rPr lang="en-US" sz="3200" b="1" i="1" dirty="0">
                <a:solidFill>
                  <a:srgbClr val="FF0000"/>
                </a:solidFill>
              </a:rPr>
              <a:t>technical capacity </a:t>
            </a:r>
            <a:r>
              <a:rPr lang="en-US" sz="3200" i="1" dirty="0"/>
              <a:t>to learn to make the required measurements. They interact directly with almost all of the </a:t>
            </a:r>
            <a:r>
              <a:rPr lang="en-US" sz="3200" b="1" i="1" dirty="0">
                <a:solidFill>
                  <a:srgbClr val="FF0000"/>
                </a:solidFill>
              </a:rPr>
              <a:t>tens of thousands of machine shops</a:t>
            </a:r>
            <a:r>
              <a:rPr lang="en-US" sz="3200" i="1" dirty="0"/>
              <a:t> that can benefit from the technology. They sell tools and holders from </a:t>
            </a:r>
            <a:r>
              <a:rPr lang="en-US" sz="3200" b="1" i="1" dirty="0">
                <a:solidFill>
                  <a:srgbClr val="FF0000"/>
                </a:solidFill>
              </a:rPr>
              <a:t>all major manufacturers </a:t>
            </a:r>
            <a:r>
              <a:rPr lang="en-US" sz="3200" i="1" dirty="0"/>
              <a:t>and are regarded as an </a:t>
            </a:r>
            <a:r>
              <a:rPr lang="en-US" sz="3200" b="1" i="1" dirty="0">
                <a:solidFill>
                  <a:srgbClr val="FF0000"/>
                </a:solidFill>
              </a:rPr>
              <a:t>honest broker</a:t>
            </a:r>
            <a:r>
              <a:rPr lang="en-US" sz="3200" i="1" dirty="0"/>
              <a:t> whose goal is to improve productivity of the machine tool users (their company motto is “</a:t>
            </a:r>
            <a:r>
              <a:rPr lang="en-US" sz="3200" b="1" i="1" dirty="0">
                <a:solidFill>
                  <a:srgbClr val="FF0000"/>
                </a:solidFill>
              </a:rPr>
              <a:t>Built To Make You Better™</a:t>
            </a:r>
            <a:r>
              <a:rPr lang="en-US" sz="3200" i="1" dirty="0"/>
              <a:t>”). Their offices are </a:t>
            </a:r>
            <a:r>
              <a:rPr lang="en-US" sz="3200" b="1" i="1" dirty="0">
                <a:solidFill>
                  <a:srgbClr val="FF0000"/>
                </a:solidFill>
              </a:rPr>
              <a:t>naturally and neatly aligned </a:t>
            </a:r>
            <a:r>
              <a:rPr lang="en-US" sz="3200" i="1" dirty="0"/>
              <a:t>with US machine tool distributor locations, so the ability to rapidly </a:t>
            </a:r>
            <a:r>
              <a:rPr lang="en-US" sz="3200" b="1" i="1" dirty="0">
                <a:solidFill>
                  <a:srgbClr val="FF0000"/>
                </a:solidFill>
              </a:rPr>
              <a:t>improve the performance</a:t>
            </a:r>
            <a:r>
              <a:rPr lang="en-US" sz="3200" i="1" dirty="0"/>
              <a:t> of newly delivered machines is high.”  </a:t>
            </a:r>
            <a:endParaRPr lang="en-US" sz="3200" dirty="0"/>
          </a:p>
        </p:txBody>
      </p:sp>
      <p:sp>
        <p:nvSpPr>
          <p:cNvPr id="3" name="Rectangle 2">
            <a:extLst>
              <a:ext uri="{FF2B5EF4-FFF2-40B4-BE49-F238E27FC236}">
                <a16:creationId xmlns:a16="http://schemas.microsoft.com/office/drawing/2014/main" id="{175E1F0B-22AB-FE43-B205-35BE7150F4DF}"/>
              </a:ext>
            </a:extLst>
          </p:cNvPr>
          <p:cNvSpPr/>
          <p:nvPr/>
        </p:nvSpPr>
        <p:spPr>
          <a:xfrm>
            <a:off x="7062581" y="5684578"/>
            <a:ext cx="4752135" cy="523220"/>
          </a:xfrm>
          <a:prstGeom prst="rect">
            <a:avLst/>
          </a:prstGeom>
        </p:spPr>
        <p:txBody>
          <a:bodyPr wrap="none">
            <a:spAutoFit/>
          </a:bodyPr>
          <a:lstStyle/>
          <a:p>
            <a:r>
              <a:rPr lang="en-US" sz="2800" b="1" dirty="0"/>
              <a:t>Oak Ridge National Laboratory</a:t>
            </a:r>
          </a:p>
        </p:txBody>
      </p:sp>
      <p:pic>
        <p:nvPicPr>
          <p:cNvPr id="4" name="Picture 3" descr="A picture containing drawing&#10;&#10;Description automatically generated">
            <a:extLst>
              <a:ext uri="{FF2B5EF4-FFF2-40B4-BE49-F238E27FC236}">
                <a16:creationId xmlns:a16="http://schemas.microsoft.com/office/drawing/2014/main" id="{EB5FC01D-3573-8345-8844-637995175A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73731" y="673713"/>
            <a:ext cx="1154115" cy="351790"/>
          </a:xfrm>
          <a:prstGeom prst="rect">
            <a:avLst/>
          </a:prstGeom>
        </p:spPr>
      </p:pic>
    </p:spTree>
    <p:custDataLst>
      <p:tags r:id="rId1"/>
    </p:custDataLst>
    <p:extLst>
      <p:ext uri="{BB962C8B-B14F-4D97-AF65-F5344CB8AC3E}">
        <p14:creationId xmlns:p14="http://schemas.microsoft.com/office/powerpoint/2010/main" val="183767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4D2678-BB96-354F-B2C1-87928B1E2D2F}"/>
              </a:ext>
            </a:extLst>
          </p:cNvPr>
          <p:cNvPicPr>
            <a:picLocks noChangeAspect="1"/>
          </p:cNvPicPr>
          <p:nvPr/>
        </p:nvPicPr>
        <p:blipFill>
          <a:blip r:embed="rId4"/>
          <a:stretch>
            <a:fillRect/>
          </a:stretch>
        </p:blipFill>
        <p:spPr>
          <a:xfrm>
            <a:off x="440434" y="909245"/>
            <a:ext cx="2704745" cy="1117961"/>
          </a:xfrm>
          <a:prstGeom prst="rect">
            <a:avLst/>
          </a:prstGeom>
        </p:spPr>
      </p:pic>
      <p:pic>
        <p:nvPicPr>
          <p:cNvPr id="3" name="Picture 2">
            <a:extLst>
              <a:ext uri="{FF2B5EF4-FFF2-40B4-BE49-F238E27FC236}">
                <a16:creationId xmlns:a16="http://schemas.microsoft.com/office/drawing/2014/main" id="{E1B70A06-1E0B-B446-8172-AD0FEE7F8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9253" y="1022158"/>
            <a:ext cx="3119918" cy="744294"/>
          </a:xfrm>
          <a:prstGeom prst="rect">
            <a:avLst/>
          </a:prstGeom>
        </p:spPr>
      </p:pic>
      <p:pic>
        <p:nvPicPr>
          <p:cNvPr id="4" name="Picture 3">
            <a:extLst>
              <a:ext uri="{FF2B5EF4-FFF2-40B4-BE49-F238E27FC236}">
                <a16:creationId xmlns:a16="http://schemas.microsoft.com/office/drawing/2014/main" id="{4AD89094-7F40-B545-82FD-C43DA7B983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5806"/>
          <a:stretch/>
        </p:blipFill>
        <p:spPr>
          <a:xfrm>
            <a:off x="9122097" y="1005795"/>
            <a:ext cx="2200024" cy="922589"/>
          </a:xfrm>
          <a:prstGeom prst="rect">
            <a:avLst/>
          </a:prstGeom>
        </p:spPr>
      </p:pic>
      <p:pic>
        <p:nvPicPr>
          <p:cNvPr id="5" name="Picture 4">
            <a:extLst>
              <a:ext uri="{FF2B5EF4-FFF2-40B4-BE49-F238E27FC236}">
                <a16:creationId xmlns:a16="http://schemas.microsoft.com/office/drawing/2014/main" id="{10AA06B6-DA8A-1844-A0A9-B21F1703E37B}"/>
              </a:ext>
            </a:extLst>
          </p:cNvPr>
          <p:cNvPicPr>
            <a:picLocks noChangeAspect="1"/>
          </p:cNvPicPr>
          <p:nvPr/>
        </p:nvPicPr>
        <p:blipFill>
          <a:blip r:embed="rId7"/>
          <a:stretch>
            <a:fillRect/>
          </a:stretch>
        </p:blipFill>
        <p:spPr>
          <a:xfrm>
            <a:off x="6626270" y="1059862"/>
            <a:ext cx="2053245" cy="814454"/>
          </a:xfrm>
          <a:prstGeom prst="rect">
            <a:avLst/>
          </a:prstGeom>
        </p:spPr>
      </p:pic>
      <p:sp>
        <p:nvSpPr>
          <p:cNvPr id="6" name="TextBox 5">
            <a:extLst>
              <a:ext uri="{FF2B5EF4-FFF2-40B4-BE49-F238E27FC236}">
                <a16:creationId xmlns:a16="http://schemas.microsoft.com/office/drawing/2014/main" id="{D9DEA6EC-8321-134A-BE63-63512258191B}"/>
              </a:ext>
            </a:extLst>
          </p:cNvPr>
          <p:cNvSpPr txBox="1"/>
          <p:nvPr/>
        </p:nvSpPr>
        <p:spPr>
          <a:xfrm>
            <a:off x="0" y="324470"/>
            <a:ext cx="12192000" cy="523220"/>
          </a:xfrm>
          <a:prstGeom prst="rect">
            <a:avLst/>
          </a:prstGeom>
          <a:noFill/>
        </p:spPr>
        <p:txBody>
          <a:bodyPr wrap="square" rtlCol="0">
            <a:spAutoFit/>
          </a:bodyPr>
          <a:lstStyle/>
          <a:p>
            <a:pPr algn="ctr"/>
            <a:r>
              <a:rPr lang="en-US" sz="2800" b="1" spc="-150" dirty="0">
                <a:latin typeface="Arial Black" panose="020B0604020202020204" pitchFamily="34" charset="0"/>
                <a:cs typeface="Arial Black" panose="020B0604020202020204" pitchFamily="34" charset="0"/>
              </a:rPr>
              <a:t>There are a number of machining research centers in the U.S. </a:t>
            </a:r>
          </a:p>
        </p:txBody>
      </p:sp>
    </p:spTree>
    <p:custDataLst>
      <p:tags r:id="rId1"/>
    </p:custDataLst>
    <p:extLst>
      <p:ext uri="{BB962C8B-B14F-4D97-AF65-F5344CB8AC3E}">
        <p14:creationId xmlns:p14="http://schemas.microsoft.com/office/powerpoint/2010/main" val="212366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4D2678-BB96-354F-B2C1-87928B1E2D2F}"/>
              </a:ext>
            </a:extLst>
          </p:cNvPr>
          <p:cNvPicPr>
            <a:picLocks noChangeAspect="1"/>
          </p:cNvPicPr>
          <p:nvPr/>
        </p:nvPicPr>
        <p:blipFill>
          <a:blip r:embed="rId4"/>
          <a:stretch>
            <a:fillRect/>
          </a:stretch>
        </p:blipFill>
        <p:spPr>
          <a:xfrm>
            <a:off x="440434" y="909245"/>
            <a:ext cx="2704745" cy="1117961"/>
          </a:xfrm>
          <a:prstGeom prst="rect">
            <a:avLst/>
          </a:prstGeom>
        </p:spPr>
      </p:pic>
      <p:pic>
        <p:nvPicPr>
          <p:cNvPr id="3" name="Picture 2">
            <a:extLst>
              <a:ext uri="{FF2B5EF4-FFF2-40B4-BE49-F238E27FC236}">
                <a16:creationId xmlns:a16="http://schemas.microsoft.com/office/drawing/2014/main" id="{E1B70A06-1E0B-B446-8172-AD0FEE7F8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9253" y="1022158"/>
            <a:ext cx="3119918" cy="744294"/>
          </a:xfrm>
          <a:prstGeom prst="rect">
            <a:avLst/>
          </a:prstGeom>
        </p:spPr>
      </p:pic>
      <p:pic>
        <p:nvPicPr>
          <p:cNvPr id="4" name="Picture 3">
            <a:extLst>
              <a:ext uri="{FF2B5EF4-FFF2-40B4-BE49-F238E27FC236}">
                <a16:creationId xmlns:a16="http://schemas.microsoft.com/office/drawing/2014/main" id="{4AD89094-7F40-B545-82FD-C43DA7B983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5806"/>
          <a:stretch/>
        </p:blipFill>
        <p:spPr>
          <a:xfrm>
            <a:off x="9122097" y="1005795"/>
            <a:ext cx="2200024" cy="922589"/>
          </a:xfrm>
          <a:prstGeom prst="rect">
            <a:avLst/>
          </a:prstGeom>
        </p:spPr>
      </p:pic>
      <p:pic>
        <p:nvPicPr>
          <p:cNvPr id="5" name="Picture 4">
            <a:extLst>
              <a:ext uri="{FF2B5EF4-FFF2-40B4-BE49-F238E27FC236}">
                <a16:creationId xmlns:a16="http://schemas.microsoft.com/office/drawing/2014/main" id="{10AA06B6-DA8A-1844-A0A9-B21F1703E37B}"/>
              </a:ext>
            </a:extLst>
          </p:cNvPr>
          <p:cNvPicPr>
            <a:picLocks noChangeAspect="1"/>
          </p:cNvPicPr>
          <p:nvPr/>
        </p:nvPicPr>
        <p:blipFill>
          <a:blip r:embed="rId7"/>
          <a:stretch>
            <a:fillRect/>
          </a:stretch>
        </p:blipFill>
        <p:spPr>
          <a:xfrm>
            <a:off x="6626270" y="1059862"/>
            <a:ext cx="2053245" cy="814454"/>
          </a:xfrm>
          <a:prstGeom prst="rect">
            <a:avLst/>
          </a:prstGeom>
        </p:spPr>
      </p:pic>
      <p:grpSp>
        <p:nvGrpSpPr>
          <p:cNvPr id="7" name="Group 6">
            <a:extLst>
              <a:ext uri="{FF2B5EF4-FFF2-40B4-BE49-F238E27FC236}">
                <a16:creationId xmlns:a16="http://schemas.microsoft.com/office/drawing/2014/main" id="{B3E5BDBE-CA68-4544-B03A-FD81069FF3A7}"/>
              </a:ext>
            </a:extLst>
          </p:cNvPr>
          <p:cNvGrpSpPr/>
          <p:nvPr/>
        </p:nvGrpSpPr>
        <p:grpSpPr>
          <a:xfrm>
            <a:off x="0" y="2356478"/>
            <a:ext cx="12192000" cy="5146277"/>
            <a:chOff x="0" y="2355803"/>
            <a:chExt cx="12192000" cy="5146277"/>
          </a:xfrm>
        </p:grpSpPr>
        <p:sp>
          <p:nvSpPr>
            <p:cNvPr id="10" name="Rectangle 9">
              <a:extLst>
                <a:ext uri="{FF2B5EF4-FFF2-40B4-BE49-F238E27FC236}">
                  <a16:creationId xmlns:a16="http://schemas.microsoft.com/office/drawing/2014/main" id="{4738E0AE-B419-894D-8196-2A1EC93C7314}"/>
                </a:ext>
              </a:extLst>
            </p:cNvPr>
            <p:cNvSpPr/>
            <p:nvPr/>
          </p:nvSpPr>
          <p:spPr>
            <a:xfrm>
              <a:off x="0" y="2355803"/>
              <a:ext cx="12192000" cy="1168287"/>
            </a:xfrm>
            <a:prstGeom prst="rect">
              <a:avLst/>
            </a:prstGeom>
            <a:solidFill>
              <a:schemeClr val="accent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Arial Black" panose="020B0604020202020204" pitchFamily="34" charset="0"/>
                  <a:cs typeface="Arial Black" panose="020B0604020202020204" pitchFamily="34" charset="0"/>
                </a:rPr>
                <a:t>Only one is at one of America’s 17 National Laboratories where solutions to the world’s biggest problems are discovered. </a:t>
              </a:r>
            </a:p>
          </p:txBody>
        </p:sp>
        <p:grpSp>
          <p:nvGrpSpPr>
            <p:cNvPr id="12" name="Group 11">
              <a:extLst>
                <a:ext uri="{FF2B5EF4-FFF2-40B4-BE49-F238E27FC236}">
                  <a16:creationId xmlns:a16="http://schemas.microsoft.com/office/drawing/2014/main" id="{3893153A-CBB9-494D-AF5E-6A340103691C}"/>
                </a:ext>
              </a:extLst>
            </p:cNvPr>
            <p:cNvGrpSpPr/>
            <p:nvPr/>
          </p:nvGrpSpPr>
          <p:grpSpPr>
            <a:xfrm>
              <a:off x="0" y="3636596"/>
              <a:ext cx="12192000" cy="3865484"/>
              <a:chOff x="147263" y="3620120"/>
              <a:chExt cx="12192000" cy="3865484"/>
            </a:xfrm>
          </p:grpSpPr>
          <p:pic>
            <p:nvPicPr>
              <p:cNvPr id="9" name="Picture 8" descr="A screenshot of a person&#10;&#10;Description automatically generated">
                <a:extLst>
                  <a:ext uri="{FF2B5EF4-FFF2-40B4-BE49-F238E27FC236}">
                    <a16:creationId xmlns:a16="http://schemas.microsoft.com/office/drawing/2014/main" id="{FFBC4AA1-D416-7040-ADA1-C2845571AAB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47263" y="3620120"/>
                <a:ext cx="12192000" cy="3865484"/>
              </a:xfrm>
              <a:prstGeom prst="rect">
                <a:avLst/>
              </a:prstGeom>
            </p:spPr>
          </p:pic>
          <p:sp>
            <p:nvSpPr>
              <p:cNvPr id="11" name="Rectangle 10">
                <a:extLst>
                  <a:ext uri="{FF2B5EF4-FFF2-40B4-BE49-F238E27FC236}">
                    <a16:creationId xmlns:a16="http://schemas.microsoft.com/office/drawing/2014/main" id="{834A07A1-77F8-574D-950B-00040F75CF3A}"/>
                  </a:ext>
                </a:extLst>
              </p:cNvPr>
              <p:cNvSpPr/>
              <p:nvPr/>
            </p:nvSpPr>
            <p:spPr>
              <a:xfrm>
                <a:off x="3963111" y="3702267"/>
                <a:ext cx="609257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TextBox 12">
            <a:extLst>
              <a:ext uri="{FF2B5EF4-FFF2-40B4-BE49-F238E27FC236}">
                <a16:creationId xmlns:a16="http://schemas.microsoft.com/office/drawing/2014/main" id="{8C66A7B5-8485-1743-9B63-F3218903DD0D}"/>
              </a:ext>
            </a:extLst>
          </p:cNvPr>
          <p:cNvSpPr txBox="1"/>
          <p:nvPr/>
        </p:nvSpPr>
        <p:spPr>
          <a:xfrm>
            <a:off x="0" y="324470"/>
            <a:ext cx="12192000" cy="523220"/>
          </a:xfrm>
          <a:prstGeom prst="rect">
            <a:avLst/>
          </a:prstGeom>
          <a:noFill/>
        </p:spPr>
        <p:txBody>
          <a:bodyPr wrap="square" rtlCol="0">
            <a:spAutoFit/>
          </a:bodyPr>
          <a:lstStyle/>
          <a:p>
            <a:pPr algn="ctr"/>
            <a:r>
              <a:rPr lang="en-US" sz="2800" b="1" spc="-150" dirty="0">
                <a:latin typeface="Arial Black" panose="020B0604020202020204" pitchFamily="34" charset="0"/>
                <a:cs typeface="Arial Black" panose="020B0604020202020204" pitchFamily="34" charset="0"/>
              </a:rPr>
              <a:t>There are a number of machining research centers in the U.S. </a:t>
            </a:r>
          </a:p>
        </p:txBody>
      </p:sp>
    </p:spTree>
    <p:custDataLst>
      <p:tags r:id="rId1"/>
    </p:custDataLst>
    <p:extLst>
      <p:ext uri="{BB962C8B-B14F-4D97-AF65-F5344CB8AC3E}">
        <p14:creationId xmlns:p14="http://schemas.microsoft.com/office/powerpoint/2010/main" val="3516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4D2678-BB96-354F-B2C1-87928B1E2D2F}"/>
              </a:ext>
            </a:extLst>
          </p:cNvPr>
          <p:cNvPicPr>
            <a:picLocks noChangeAspect="1"/>
          </p:cNvPicPr>
          <p:nvPr/>
        </p:nvPicPr>
        <p:blipFill>
          <a:blip r:embed="rId4"/>
          <a:stretch>
            <a:fillRect/>
          </a:stretch>
        </p:blipFill>
        <p:spPr>
          <a:xfrm>
            <a:off x="440434" y="909245"/>
            <a:ext cx="2704745" cy="1117961"/>
          </a:xfrm>
          <a:prstGeom prst="rect">
            <a:avLst/>
          </a:prstGeom>
        </p:spPr>
      </p:pic>
      <p:pic>
        <p:nvPicPr>
          <p:cNvPr id="3" name="Picture 2">
            <a:extLst>
              <a:ext uri="{FF2B5EF4-FFF2-40B4-BE49-F238E27FC236}">
                <a16:creationId xmlns:a16="http://schemas.microsoft.com/office/drawing/2014/main" id="{E1B70A06-1E0B-B446-8172-AD0FEE7F87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9253" y="1022158"/>
            <a:ext cx="3119918" cy="744294"/>
          </a:xfrm>
          <a:prstGeom prst="rect">
            <a:avLst/>
          </a:prstGeom>
        </p:spPr>
      </p:pic>
      <p:pic>
        <p:nvPicPr>
          <p:cNvPr id="4" name="Picture 3">
            <a:extLst>
              <a:ext uri="{FF2B5EF4-FFF2-40B4-BE49-F238E27FC236}">
                <a16:creationId xmlns:a16="http://schemas.microsoft.com/office/drawing/2014/main" id="{4AD89094-7F40-B545-82FD-C43DA7B983F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5806"/>
          <a:stretch/>
        </p:blipFill>
        <p:spPr>
          <a:xfrm>
            <a:off x="9122097" y="1005795"/>
            <a:ext cx="2200024" cy="922589"/>
          </a:xfrm>
          <a:prstGeom prst="rect">
            <a:avLst/>
          </a:prstGeom>
        </p:spPr>
      </p:pic>
      <p:pic>
        <p:nvPicPr>
          <p:cNvPr id="5" name="Picture 4">
            <a:extLst>
              <a:ext uri="{FF2B5EF4-FFF2-40B4-BE49-F238E27FC236}">
                <a16:creationId xmlns:a16="http://schemas.microsoft.com/office/drawing/2014/main" id="{10AA06B6-DA8A-1844-A0A9-B21F1703E37B}"/>
              </a:ext>
            </a:extLst>
          </p:cNvPr>
          <p:cNvPicPr>
            <a:picLocks noChangeAspect="1"/>
          </p:cNvPicPr>
          <p:nvPr/>
        </p:nvPicPr>
        <p:blipFill>
          <a:blip r:embed="rId7"/>
          <a:stretch>
            <a:fillRect/>
          </a:stretch>
        </p:blipFill>
        <p:spPr>
          <a:xfrm>
            <a:off x="6626270" y="1059862"/>
            <a:ext cx="2053245" cy="814454"/>
          </a:xfrm>
          <a:prstGeom prst="rect">
            <a:avLst/>
          </a:prstGeom>
        </p:spPr>
      </p:pic>
      <p:sp>
        <p:nvSpPr>
          <p:cNvPr id="7" name="TextBox 6">
            <a:extLst>
              <a:ext uri="{FF2B5EF4-FFF2-40B4-BE49-F238E27FC236}">
                <a16:creationId xmlns:a16="http://schemas.microsoft.com/office/drawing/2014/main" id="{7E14E244-19A8-5E4A-8419-7E7979AAF4B2}"/>
              </a:ext>
            </a:extLst>
          </p:cNvPr>
          <p:cNvSpPr txBox="1"/>
          <p:nvPr/>
        </p:nvSpPr>
        <p:spPr>
          <a:xfrm>
            <a:off x="0" y="2611981"/>
            <a:ext cx="12192000" cy="1264385"/>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Access is limited to members who pay large sponsorship fees</a:t>
            </a:r>
          </a:p>
        </p:txBody>
      </p:sp>
    </p:spTree>
    <p:custDataLst>
      <p:tags r:id="rId1"/>
    </p:custDataLst>
    <p:extLst>
      <p:ext uri="{BB962C8B-B14F-4D97-AF65-F5344CB8AC3E}">
        <p14:creationId xmlns:p14="http://schemas.microsoft.com/office/powerpoint/2010/main" val="32343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person&#10;&#10;Description automatically generated">
            <a:extLst>
              <a:ext uri="{FF2B5EF4-FFF2-40B4-BE49-F238E27FC236}">
                <a16:creationId xmlns:a16="http://schemas.microsoft.com/office/drawing/2014/main" id="{FFBC4AA1-D416-7040-ADA1-C2845571AABB}"/>
              </a:ext>
            </a:extLst>
          </p:cNvPr>
          <p:cNvPicPr>
            <a:picLocks noChangeAspect="1"/>
          </p:cNvPicPr>
          <p:nvPr/>
        </p:nvPicPr>
        <p:blipFill rotWithShape="1">
          <a:blip r:embed="rId4"/>
          <a:srcRect b="4242"/>
          <a:stretch/>
        </p:blipFill>
        <p:spPr>
          <a:xfrm>
            <a:off x="0" y="1"/>
            <a:ext cx="12192000" cy="3707842"/>
          </a:xfrm>
          <a:prstGeom prst="rect">
            <a:avLst/>
          </a:prstGeom>
        </p:spPr>
      </p:pic>
      <p:sp>
        <p:nvSpPr>
          <p:cNvPr id="8" name="Rectangle 7">
            <a:extLst>
              <a:ext uri="{FF2B5EF4-FFF2-40B4-BE49-F238E27FC236}">
                <a16:creationId xmlns:a16="http://schemas.microsoft.com/office/drawing/2014/main" id="{53F8D8CC-58B1-FA43-9E99-7069A6365B84}"/>
              </a:ext>
            </a:extLst>
          </p:cNvPr>
          <p:cNvSpPr/>
          <p:nvPr/>
        </p:nvSpPr>
        <p:spPr>
          <a:xfrm>
            <a:off x="3863083" y="123290"/>
            <a:ext cx="609257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screenshot of a person&#10;&#10;Description automatically generated">
            <a:extLst>
              <a:ext uri="{FF2B5EF4-FFF2-40B4-BE49-F238E27FC236}">
                <a16:creationId xmlns:a16="http://schemas.microsoft.com/office/drawing/2014/main" id="{57BCFC28-5EAC-674E-91DF-C668F884C7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83939" y="3123658"/>
            <a:ext cx="1408670" cy="576648"/>
          </a:xfrm>
          <a:prstGeom prst="rect">
            <a:avLst/>
          </a:prstGeom>
        </p:spPr>
      </p:pic>
      <p:grpSp>
        <p:nvGrpSpPr>
          <p:cNvPr id="18" name="Group 17">
            <a:extLst>
              <a:ext uri="{FF2B5EF4-FFF2-40B4-BE49-F238E27FC236}">
                <a16:creationId xmlns:a16="http://schemas.microsoft.com/office/drawing/2014/main" id="{B91A8DED-D1AB-BC44-97B8-097D046B8F8D}"/>
              </a:ext>
            </a:extLst>
          </p:cNvPr>
          <p:cNvGrpSpPr/>
          <p:nvPr/>
        </p:nvGrpSpPr>
        <p:grpSpPr>
          <a:xfrm>
            <a:off x="647272" y="4163378"/>
            <a:ext cx="11085816" cy="2418547"/>
            <a:chOff x="647272" y="4163378"/>
            <a:chExt cx="11085816" cy="2418547"/>
          </a:xfrm>
        </p:grpSpPr>
        <p:sp>
          <p:nvSpPr>
            <p:cNvPr id="10" name="TextBox 9">
              <a:extLst>
                <a:ext uri="{FF2B5EF4-FFF2-40B4-BE49-F238E27FC236}">
                  <a16:creationId xmlns:a16="http://schemas.microsoft.com/office/drawing/2014/main" id="{D2A9843A-9FB1-BD4B-BC4A-52036A6ADFEE}"/>
                </a:ext>
              </a:extLst>
            </p:cNvPr>
            <p:cNvSpPr txBox="1"/>
            <p:nvPr/>
          </p:nvSpPr>
          <p:spPr>
            <a:xfrm>
              <a:off x="647272" y="4163378"/>
              <a:ext cx="11085816" cy="2418547"/>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Oak Ridge chose MSC  to have access to the best tooling regardless of brand or membership status</a:t>
              </a:r>
            </a:p>
          </p:txBody>
        </p:sp>
        <p:pic>
          <p:nvPicPr>
            <p:cNvPr id="17" name="Picture 16" descr="A picture containing drawing&#10;&#10;Description automatically generated">
              <a:extLst>
                <a:ext uri="{FF2B5EF4-FFF2-40B4-BE49-F238E27FC236}">
                  <a16:creationId xmlns:a16="http://schemas.microsoft.com/office/drawing/2014/main" id="{43149527-045F-1A47-B21C-440E89FE9D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43007" y="4163378"/>
              <a:ext cx="1745952" cy="532190"/>
            </a:xfrm>
            <a:prstGeom prst="rect">
              <a:avLst/>
            </a:prstGeom>
          </p:spPr>
        </p:pic>
      </p:grpSp>
    </p:spTree>
    <p:custDataLst>
      <p:tags r:id="rId1"/>
    </p:custDataLst>
    <p:extLst>
      <p:ext uri="{BB962C8B-B14F-4D97-AF65-F5344CB8AC3E}">
        <p14:creationId xmlns:p14="http://schemas.microsoft.com/office/powerpoint/2010/main" val="309015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MG_6882.jpeg">
            <a:extLst>
              <a:ext uri="{FF2B5EF4-FFF2-40B4-BE49-F238E27FC236}">
                <a16:creationId xmlns:a16="http://schemas.microsoft.com/office/drawing/2014/main" id="{AAC3D409-8F32-AE4D-B167-E9EF8343F2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Rectangle 3">
            <a:extLst>
              <a:ext uri="{FF2B5EF4-FFF2-40B4-BE49-F238E27FC236}">
                <a16:creationId xmlns:a16="http://schemas.microsoft.com/office/drawing/2014/main" id="{D29835F7-7FD8-CD4C-8E45-CCDA88A4B0F1}"/>
              </a:ext>
            </a:extLst>
          </p:cNvPr>
          <p:cNvSpPr/>
          <p:nvPr/>
        </p:nvSpPr>
        <p:spPr>
          <a:xfrm>
            <a:off x="2085654" y="5044611"/>
            <a:ext cx="10106346" cy="1813379"/>
          </a:xfrm>
          <a:prstGeom prst="rect">
            <a:avLst/>
          </a:prstGeom>
          <a:solidFill>
            <a:schemeClr val="accent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Black" panose="020B0604020202020204" pitchFamily="34" charset="0"/>
                <a:cs typeface="Arial Black" panose="020B0604020202020204" pitchFamily="34" charset="0"/>
              </a:rPr>
              <a:t>The inventors of this technology have developed exclusive new software and equipment for MSC that utilizes artificial intelligence (AI) and augmented reality (AR) to deliver immediate and actionable results at the spindle.</a:t>
            </a:r>
          </a:p>
        </p:txBody>
      </p:sp>
    </p:spTree>
    <p:custDataLst>
      <p:tags r:id="rId1"/>
    </p:custDataLst>
    <p:extLst>
      <p:ext uri="{BB962C8B-B14F-4D97-AF65-F5344CB8AC3E}">
        <p14:creationId xmlns:p14="http://schemas.microsoft.com/office/powerpoint/2010/main" val="82157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 looking at a computer&#10;&#10;Description automatically generated">
            <a:extLst>
              <a:ext uri="{FF2B5EF4-FFF2-40B4-BE49-F238E27FC236}">
                <a16:creationId xmlns:a16="http://schemas.microsoft.com/office/drawing/2014/main" id="{7FA284FB-9359-4B41-8903-6A3DAFF691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8862" y="2825403"/>
            <a:ext cx="2813958" cy="3750068"/>
          </a:xfrm>
          <a:prstGeom prst="rect">
            <a:avLst/>
          </a:prstGeom>
        </p:spPr>
      </p:pic>
      <p:pic>
        <p:nvPicPr>
          <p:cNvPr id="7" name="Picture 6" descr="A group of people standing in a room&#10;&#10;Description automatically generated">
            <a:extLst>
              <a:ext uri="{FF2B5EF4-FFF2-40B4-BE49-F238E27FC236}">
                <a16:creationId xmlns:a16="http://schemas.microsoft.com/office/drawing/2014/main" id="{AA9C2011-512E-0142-BC53-C2200BC1CF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6131" y="2825403"/>
            <a:ext cx="5000091" cy="3750068"/>
          </a:xfrm>
          <a:prstGeom prst="rect">
            <a:avLst/>
          </a:prstGeom>
        </p:spPr>
      </p:pic>
      <p:sp>
        <p:nvSpPr>
          <p:cNvPr id="8" name="TextBox 7">
            <a:extLst>
              <a:ext uri="{FF2B5EF4-FFF2-40B4-BE49-F238E27FC236}">
                <a16:creationId xmlns:a16="http://schemas.microsoft.com/office/drawing/2014/main" id="{E96BEE83-4811-C648-8961-99BCAD512946}"/>
              </a:ext>
            </a:extLst>
          </p:cNvPr>
          <p:cNvSpPr txBox="1"/>
          <p:nvPr/>
        </p:nvSpPr>
        <p:spPr>
          <a:xfrm>
            <a:off x="0" y="214770"/>
            <a:ext cx="12068432" cy="2405017"/>
          </a:xfrm>
          <a:prstGeom prst="rect">
            <a:avLst/>
          </a:prstGeom>
          <a:noFill/>
        </p:spPr>
        <p:txBody>
          <a:bodyPr wrap="square" rtlCol="0">
            <a:spAutoFit/>
          </a:bodyPr>
          <a:lstStyle/>
          <a:p>
            <a:pPr algn="ctr">
              <a:lnSpc>
                <a:spcPts val="4460"/>
              </a:lnSpc>
            </a:pPr>
            <a:r>
              <a:rPr lang="en-US" sz="4400" b="1" spc="-150" dirty="0">
                <a:latin typeface="Arial Black" panose="020B0604020202020204" pitchFamily="34" charset="0"/>
                <a:cs typeface="Arial Black" panose="020B0604020202020204" pitchFamily="34" charset="0"/>
              </a:rPr>
              <a:t>MSC  established a training center on the Oak Ridge campus where each of our 100+ Metalworking Specialists are being equipped, trained and certified. </a:t>
            </a:r>
          </a:p>
        </p:txBody>
      </p:sp>
      <p:pic>
        <p:nvPicPr>
          <p:cNvPr id="10" name="Picture 9" descr="A person standing in front of a machine&#10;&#10;Description automatically generated">
            <a:extLst>
              <a:ext uri="{FF2B5EF4-FFF2-40B4-BE49-F238E27FC236}">
                <a16:creationId xmlns:a16="http://schemas.microsoft.com/office/drawing/2014/main" id="{66538275-5EFD-4643-9AD9-6578A0BF1B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67497" y="2825403"/>
            <a:ext cx="2813957" cy="3751942"/>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FE027A31-A8B8-E840-A726-4ECD6B57071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0624" y="231246"/>
            <a:ext cx="1609015" cy="490450"/>
          </a:xfrm>
          <a:prstGeom prst="rect">
            <a:avLst/>
          </a:prstGeom>
        </p:spPr>
      </p:pic>
    </p:spTree>
    <p:custDataLst>
      <p:tags r:id="rId1"/>
    </p:custDataLst>
    <p:extLst>
      <p:ext uri="{BB962C8B-B14F-4D97-AF65-F5344CB8AC3E}">
        <p14:creationId xmlns:p14="http://schemas.microsoft.com/office/powerpoint/2010/main" val="395309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7ED52-1855-9844-A19D-06A69DFD6609}"/>
              </a:ext>
            </a:extLst>
          </p:cNvPr>
          <p:cNvSpPr txBox="1"/>
          <p:nvPr/>
        </p:nvSpPr>
        <p:spPr>
          <a:xfrm>
            <a:off x="612007" y="803081"/>
            <a:ext cx="11085816" cy="1841466"/>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The first 28 tests run by the newly trained MSC Metalworking Specialists yielded an average</a:t>
            </a:r>
          </a:p>
        </p:txBody>
      </p:sp>
      <p:sp>
        <p:nvSpPr>
          <p:cNvPr id="4" name="Rectangle 3">
            <a:extLst>
              <a:ext uri="{FF2B5EF4-FFF2-40B4-BE49-F238E27FC236}">
                <a16:creationId xmlns:a16="http://schemas.microsoft.com/office/drawing/2014/main" id="{5C8AFBC5-D11A-8144-BAB4-8998B971092A}"/>
              </a:ext>
            </a:extLst>
          </p:cNvPr>
          <p:cNvSpPr/>
          <p:nvPr/>
        </p:nvSpPr>
        <p:spPr>
          <a:xfrm>
            <a:off x="1911179" y="3911032"/>
            <a:ext cx="9023625" cy="1085938"/>
          </a:xfrm>
          <a:prstGeom prst="rect">
            <a:avLst/>
          </a:prstGeom>
        </p:spPr>
        <p:txBody>
          <a:bodyPr wrap="none">
            <a:spAutoFit/>
          </a:bodyPr>
          <a:lstStyle/>
          <a:p>
            <a:pPr algn="ctr">
              <a:lnSpc>
                <a:spcPts val="4460"/>
              </a:lnSpc>
            </a:pPr>
            <a:r>
              <a:rPr lang="en-US" sz="16600" b="1" spc="-300" dirty="0">
                <a:solidFill>
                  <a:srgbClr val="FF0000"/>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170.2%</a:t>
            </a:r>
            <a:r>
              <a:rPr lang="en-US" sz="13800" b="1" spc="-300" dirty="0">
                <a:solidFill>
                  <a:srgbClr val="FF0000"/>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 </a:t>
            </a:r>
          </a:p>
        </p:txBody>
      </p:sp>
      <p:sp>
        <p:nvSpPr>
          <p:cNvPr id="5" name="Rectangle 4">
            <a:extLst>
              <a:ext uri="{FF2B5EF4-FFF2-40B4-BE49-F238E27FC236}">
                <a16:creationId xmlns:a16="http://schemas.microsoft.com/office/drawing/2014/main" id="{3A06F36E-AD82-B449-B745-7D119CB9A999}"/>
              </a:ext>
            </a:extLst>
          </p:cNvPr>
          <p:cNvSpPr/>
          <p:nvPr/>
        </p:nvSpPr>
        <p:spPr>
          <a:xfrm>
            <a:off x="1688062" y="4655259"/>
            <a:ext cx="9246742" cy="1264385"/>
          </a:xfrm>
          <a:prstGeom prst="rect">
            <a:avLst/>
          </a:prstGeom>
        </p:spPr>
        <p:txBody>
          <a:bodyPr wrap="square">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improvement in metal removal rates.</a:t>
            </a:r>
          </a:p>
        </p:txBody>
      </p:sp>
    </p:spTree>
    <p:custDataLst>
      <p:tags r:id="rId1"/>
    </p:custDataLst>
    <p:extLst>
      <p:ext uri="{BB962C8B-B14F-4D97-AF65-F5344CB8AC3E}">
        <p14:creationId xmlns:p14="http://schemas.microsoft.com/office/powerpoint/2010/main" val="375527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6-12 at 9.47.25 AM.png">
            <a:extLst>
              <a:ext uri="{FF2B5EF4-FFF2-40B4-BE49-F238E27FC236}">
                <a16:creationId xmlns:a16="http://schemas.microsoft.com/office/drawing/2014/main" id="{665AB2EC-908C-124B-A832-25A0155AEB6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12257024" cy="6894576"/>
          </a:xfrm>
          <a:prstGeom prst="rect">
            <a:avLst/>
          </a:prstGeom>
        </p:spPr>
      </p:pic>
      <p:pic>
        <p:nvPicPr>
          <p:cNvPr id="2" name="Picture 1">
            <a:extLst>
              <a:ext uri="{FF2B5EF4-FFF2-40B4-BE49-F238E27FC236}">
                <a16:creationId xmlns:a16="http://schemas.microsoft.com/office/drawing/2014/main" id="{941BD104-9039-9340-81A3-960E9EDEA297}"/>
              </a:ext>
            </a:extLst>
          </p:cNvPr>
          <p:cNvPicPr>
            <a:picLocks noChangeAspect="1"/>
          </p:cNvPicPr>
          <p:nvPr/>
        </p:nvPicPr>
        <p:blipFill>
          <a:blip r:embed="rId5"/>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DDB58A2E-D24A-FD48-A3E6-FC1DBC561EF1}"/>
              </a:ext>
            </a:extLst>
          </p:cNvPr>
          <p:cNvSpPr/>
          <p:nvPr/>
        </p:nvSpPr>
        <p:spPr>
          <a:xfrm>
            <a:off x="0" y="5726289"/>
            <a:ext cx="6380252" cy="1168287"/>
          </a:xfrm>
          <a:prstGeom prst="rect">
            <a:avLst/>
          </a:prstGeom>
          <a:solidFill>
            <a:schemeClr val="accent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Arial Black" panose="020B0604020202020204" pitchFamily="34" charset="0"/>
                <a:cs typeface="Arial Black" panose="020B0604020202020204" pitchFamily="34" charset="0"/>
              </a:rPr>
              <a:t>These are America’s New Machine Tool Dealer Locations</a:t>
            </a:r>
          </a:p>
        </p:txBody>
      </p:sp>
    </p:spTree>
    <p:custDataLst>
      <p:tags r:id="rId1"/>
    </p:custDataLst>
    <p:extLst>
      <p:ext uri="{BB962C8B-B14F-4D97-AF65-F5344CB8AC3E}">
        <p14:creationId xmlns:p14="http://schemas.microsoft.com/office/powerpoint/2010/main" val="198485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3E0605-1B2E-7B45-B580-57FACCB56B3D}"/>
              </a:ext>
            </a:extLst>
          </p:cNvPr>
          <p:cNvPicPr>
            <a:picLocks/>
          </p:cNvPicPr>
          <p:nvPr/>
        </p:nvPicPr>
        <p:blipFill>
          <a:blip r:embed="rId4">
            <a:extLst>
              <a:ext uri="{28A0092B-C50C-407E-A947-70E740481C1C}">
                <a14:useLocalDpi xmlns:a14="http://schemas.microsoft.com/office/drawing/2010/main"/>
              </a:ext>
            </a:extLst>
          </a:blip>
          <a:stretch>
            <a:fillRect/>
          </a:stretch>
        </p:blipFill>
        <p:spPr>
          <a:xfrm>
            <a:off x="0" y="0"/>
            <a:ext cx="12252960" cy="6894576"/>
          </a:xfrm>
          <a:prstGeom prst="rect">
            <a:avLst/>
          </a:prstGeom>
        </p:spPr>
      </p:pic>
      <p:sp>
        <p:nvSpPr>
          <p:cNvPr id="3" name="Rectangle 2">
            <a:extLst>
              <a:ext uri="{FF2B5EF4-FFF2-40B4-BE49-F238E27FC236}">
                <a16:creationId xmlns:a16="http://schemas.microsoft.com/office/drawing/2014/main" id="{8BEDB0B6-A0FA-914A-869D-CD3E34B0BA96}"/>
              </a:ext>
            </a:extLst>
          </p:cNvPr>
          <p:cNvSpPr/>
          <p:nvPr/>
        </p:nvSpPr>
        <p:spPr>
          <a:xfrm>
            <a:off x="0" y="5726289"/>
            <a:ext cx="6380252" cy="1168287"/>
          </a:xfrm>
          <a:prstGeom prst="rect">
            <a:avLst/>
          </a:prstGeom>
          <a:solidFill>
            <a:schemeClr val="accent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Arial Black" panose="020B0604020202020204" pitchFamily="34" charset="0"/>
                <a:cs typeface="Arial Black" panose="020B0604020202020204" pitchFamily="34" charset="0"/>
              </a:rPr>
              <a:t>Overlay the MSC offices and the fit is almost identical</a:t>
            </a:r>
          </a:p>
        </p:txBody>
      </p:sp>
    </p:spTree>
    <p:custDataLst>
      <p:tags r:id="rId1"/>
    </p:custDataLst>
    <p:extLst>
      <p:ext uri="{BB962C8B-B14F-4D97-AF65-F5344CB8AC3E}">
        <p14:creationId xmlns:p14="http://schemas.microsoft.com/office/powerpoint/2010/main" val="376148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jpg">
            <a:extLst>
              <a:ext uri="{FF2B5EF4-FFF2-40B4-BE49-F238E27FC236}">
                <a16:creationId xmlns:a16="http://schemas.microsoft.com/office/drawing/2014/main" id="{2F6B1F96-798F-D94D-8398-7CE5C3FEDA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7194" y="539267"/>
            <a:ext cx="6417137" cy="6104759"/>
          </a:xfrm>
          <a:prstGeom prst="rect">
            <a:avLst/>
          </a:prstGeom>
        </p:spPr>
      </p:pic>
      <p:sp>
        <p:nvSpPr>
          <p:cNvPr id="5" name="TextBox 4">
            <a:extLst>
              <a:ext uri="{FF2B5EF4-FFF2-40B4-BE49-F238E27FC236}">
                <a16:creationId xmlns:a16="http://schemas.microsoft.com/office/drawing/2014/main" id="{96B20F8E-6D55-1F49-9CC4-BD23E22CCD4E}"/>
              </a:ext>
            </a:extLst>
          </p:cNvPr>
          <p:cNvSpPr txBox="1"/>
          <p:nvPr/>
        </p:nvSpPr>
        <p:spPr>
          <a:xfrm>
            <a:off x="4982966" y="566678"/>
            <a:ext cx="6739847" cy="2308324"/>
          </a:xfrm>
          <a:prstGeom prst="rect">
            <a:avLst/>
          </a:prstGeom>
          <a:noFill/>
        </p:spPr>
        <p:txBody>
          <a:bodyPr wrap="square" rtlCol="0">
            <a:spAutoFit/>
          </a:bodyPr>
          <a:lstStyle/>
          <a:p>
            <a:r>
              <a:rPr lang="en-US" sz="3600" b="1" spc="-150" dirty="0">
                <a:latin typeface="Arial Black" panose="020B0604020202020204" pitchFamily="34" charset="0"/>
                <a:cs typeface="Arial Black" panose="020B0604020202020204" pitchFamily="34" charset="0"/>
              </a:rPr>
              <a:t>This 2018 Department of Defense Assessment found that America’s Supply Base is not ready for the</a:t>
            </a:r>
          </a:p>
        </p:txBody>
      </p:sp>
      <p:sp>
        <p:nvSpPr>
          <p:cNvPr id="6" name="Rectangle 5">
            <a:extLst>
              <a:ext uri="{FF2B5EF4-FFF2-40B4-BE49-F238E27FC236}">
                <a16:creationId xmlns:a16="http://schemas.microsoft.com/office/drawing/2014/main" id="{C4B4AD1E-3D68-FD4B-81FC-B26D7CF6FFBF}"/>
              </a:ext>
            </a:extLst>
          </p:cNvPr>
          <p:cNvSpPr/>
          <p:nvPr/>
        </p:nvSpPr>
        <p:spPr>
          <a:xfrm>
            <a:off x="5032032" y="3106495"/>
            <a:ext cx="6862774" cy="1159613"/>
          </a:xfrm>
          <a:prstGeom prst="rect">
            <a:avLst/>
          </a:prstGeom>
        </p:spPr>
        <p:txBody>
          <a:bodyPr wrap="square">
            <a:spAutoFit/>
          </a:bodyPr>
          <a:lstStyle/>
          <a:p>
            <a:pPr>
              <a:lnSpc>
                <a:spcPts val="8000"/>
              </a:lnSpc>
            </a:pPr>
            <a:r>
              <a:rPr lang="en-US" sz="8800" b="1" spc="-300" dirty="0">
                <a:latin typeface="Arial Black" panose="020B0604020202020204" pitchFamily="34" charset="0"/>
                <a:cs typeface="Arial Black" panose="020B0604020202020204" pitchFamily="34" charset="0"/>
              </a:rPr>
              <a:t>“FIGHT</a:t>
            </a:r>
            <a:endParaRPr lang="en-US" sz="8800" spc="-300" dirty="0"/>
          </a:p>
        </p:txBody>
      </p:sp>
      <p:sp>
        <p:nvSpPr>
          <p:cNvPr id="7" name="Rectangle 6">
            <a:extLst>
              <a:ext uri="{FF2B5EF4-FFF2-40B4-BE49-F238E27FC236}">
                <a16:creationId xmlns:a16="http://schemas.microsoft.com/office/drawing/2014/main" id="{EABD9799-3AFA-CA43-936D-D6F05843521C}"/>
              </a:ext>
            </a:extLst>
          </p:cNvPr>
          <p:cNvSpPr/>
          <p:nvPr/>
        </p:nvSpPr>
        <p:spPr>
          <a:xfrm>
            <a:off x="5741819" y="3774326"/>
            <a:ext cx="6381747" cy="1446550"/>
          </a:xfrm>
          <a:prstGeom prst="rect">
            <a:avLst/>
          </a:prstGeom>
        </p:spPr>
        <p:txBody>
          <a:bodyPr wrap="none">
            <a:spAutoFit/>
          </a:bodyPr>
          <a:lstStyle/>
          <a:p>
            <a:r>
              <a:rPr lang="en-US" sz="8800" b="1" spc="-300" dirty="0">
                <a:latin typeface="Arial Black" panose="020B0604020202020204" pitchFamily="34" charset="0"/>
                <a:cs typeface="Arial Black" panose="020B0604020202020204" pitchFamily="34" charset="0"/>
              </a:rPr>
              <a:t>TONIGHT”</a:t>
            </a:r>
            <a:endParaRPr lang="en-US" sz="8800" spc="-300" dirty="0"/>
          </a:p>
        </p:txBody>
      </p:sp>
    </p:spTree>
    <p:custDataLst>
      <p:tags r:id="rId1"/>
    </p:custDataLst>
    <p:extLst>
      <p:ext uri="{BB962C8B-B14F-4D97-AF65-F5344CB8AC3E}">
        <p14:creationId xmlns:p14="http://schemas.microsoft.com/office/powerpoint/2010/main" val="22427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250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ol&#10;&#10;Description automatically generated">
            <a:extLst>
              <a:ext uri="{FF2B5EF4-FFF2-40B4-BE49-F238E27FC236}">
                <a16:creationId xmlns:a16="http://schemas.microsoft.com/office/drawing/2014/main" id="{C7CBB20E-916E-9E4B-8E9C-3506AE175D57}"/>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900702">
            <a:off x="2730669" y="3542379"/>
            <a:ext cx="1394116" cy="460547"/>
          </a:xfrm>
          <a:prstGeom prst="rect">
            <a:avLst/>
          </a:prstGeom>
        </p:spPr>
      </p:pic>
      <p:sp>
        <p:nvSpPr>
          <p:cNvPr id="2" name="TextBox 1">
            <a:extLst>
              <a:ext uri="{FF2B5EF4-FFF2-40B4-BE49-F238E27FC236}">
                <a16:creationId xmlns:a16="http://schemas.microsoft.com/office/drawing/2014/main" id="{BC7AF88C-42E4-1D48-873C-5D9E108B280F}"/>
              </a:ext>
            </a:extLst>
          </p:cNvPr>
          <p:cNvSpPr txBox="1"/>
          <p:nvPr/>
        </p:nvSpPr>
        <p:spPr>
          <a:xfrm>
            <a:off x="0" y="3085348"/>
            <a:ext cx="12192000" cy="687304"/>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We will get to every spindle.</a:t>
            </a:r>
          </a:p>
        </p:txBody>
      </p:sp>
    </p:spTree>
    <p:custDataLst>
      <p:tags r:id="rId1"/>
    </p:custDataLst>
    <p:extLst>
      <p:ext uri="{BB962C8B-B14F-4D97-AF65-F5344CB8AC3E}">
        <p14:creationId xmlns:p14="http://schemas.microsoft.com/office/powerpoint/2010/main" val="167270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C1B806DC-C625-404F-937C-72F8BF2154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4642" y="1725334"/>
            <a:ext cx="4836622" cy="4657468"/>
          </a:xfrm>
          <a:prstGeom prst="rect">
            <a:avLst/>
          </a:prstGeom>
          <a:ln>
            <a:noFill/>
          </a:ln>
          <a:effectLst>
            <a:reflection blurRad="12700" stA="30000" endPos="30000" dist="5000" dir="5400000" sy="-100000" algn="bl" rotWithShape="0"/>
          </a:effectLst>
          <a:scene3d>
            <a:camera prst="perspectiveContrastingLeftFacing" fov="2700000">
              <a:rot lat="540000" lon="1800000" rev="0"/>
            </a:camera>
            <a:lightRig rig="threePt" dir="t">
              <a:rot lat="0" lon="0" rev="2700000"/>
            </a:lightRig>
          </a:scene3d>
          <a:sp3d>
            <a:bevelT w="63500" h="50800"/>
          </a:sp3d>
        </p:spPr>
      </p:pic>
      <p:pic>
        <p:nvPicPr>
          <p:cNvPr id="2" name="Picture 1">
            <a:extLst>
              <a:ext uri="{FF2B5EF4-FFF2-40B4-BE49-F238E27FC236}">
                <a16:creationId xmlns:a16="http://schemas.microsoft.com/office/drawing/2014/main" id="{189A1B9F-6264-CC45-B5A8-AAB0119CB22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135" t="9191"/>
          <a:stretch/>
        </p:blipFill>
        <p:spPr>
          <a:xfrm>
            <a:off x="290736" y="1654140"/>
            <a:ext cx="4836622" cy="4661436"/>
          </a:xfrm>
          <a:prstGeom prst="rect">
            <a:avLst/>
          </a:prstGeom>
          <a:ln>
            <a:solidFill>
              <a:schemeClr val="tx1"/>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9" descr="A picture containing knife&#10;&#10;Description automatically generated">
            <a:extLst>
              <a:ext uri="{FF2B5EF4-FFF2-40B4-BE49-F238E27FC236}">
                <a16:creationId xmlns:a16="http://schemas.microsoft.com/office/drawing/2014/main" id="{1539AC7A-DB28-FA4F-B6DF-F067E10B06A8}"/>
              </a:ext>
            </a:extLst>
          </p:cNvPr>
          <p:cNvPicPr>
            <a:picLocks noChangeAspect="1"/>
          </p:cNvPicPr>
          <p:nvPr/>
        </p:nvPicPr>
        <p:blipFill>
          <a:blip r:embed="rId6"/>
          <a:stretch>
            <a:fillRect/>
          </a:stretch>
        </p:blipFill>
        <p:spPr>
          <a:xfrm rot="16200000">
            <a:off x="5353173" y="4514304"/>
            <a:ext cx="3086523" cy="1600868"/>
          </a:xfrm>
          <a:prstGeom prst="rect">
            <a:avLst/>
          </a:prstGeom>
        </p:spPr>
      </p:pic>
      <p:pic>
        <p:nvPicPr>
          <p:cNvPr id="11" name="Picture 10" descr="A picture containing knife&#10;&#10;Description automatically generated">
            <a:extLst>
              <a:ext uri="{FF2B5EF4-FFF2-40B4-BE49-F238E27FC236}">
                <a16:creationId xmlns:a16="http://schemas.microsoft.com/office/drawing/2014/main" id="{89DB871F-18C1-9742-9E69-90C4980531F8}"/>
              </a:ext>
            </a:extLst>
          </p:cNvPr>
          <p:cNvPicPr>
            <a:picLocks noChangeAspect="1"/>
          </p:cNvPicPr>
          <p:nvPr/>
        </p:nvPicPr>
        <p:blipFill>
          <a:blip r:embed="rId6"/>
          <a:stretch>
            <a:fillRect/>
          </a:stretch>
        </p:blipFill>
        <p:spPr>
          <a:xfrm rot="16200000">
            <a:off x="3711771" y="4514304"/>
            <a:ext cx="3086523" cy="1600868"/>
          </a:xfrm>
          <a:prstGeom prst="rect">
            <a:avLst/>
          </a:prstGeom>
        </p:spPr>
      </p:pic>
      <p:sp>
        <p:nvSpPr>
          <p:cNvPr id="7" name="TextBox 6">
            <a:extLst>
              <a:ext uri="{FF2B5EF4-FFF2-40B4-BE49-F238E27FC236}">
                <a16:creationId xmlns:a16="http://schemas.microsoft.com/office/drawing/2014/main" id="{6EC80575-9A50-CD46-8DCF-9C2F3C25E5A7}"/>
              </a:ext>
            </a:extLst>
          </p:cNvPr>
          <p:cNvSpPr txBox="1"/>
          <p:nvPr/>
        </p:nvSpPr>
        <p:spPr>
          <a:xfrm>
            <a:off x="-74796" y="153038"/>
            <a:ext cx="12192000" cy="1264385"/>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In the not-to-distant future there will be two kinds of tooling sold.</a:t>
            </a:r>
          </a:p>
        </p:txBody>
      </p:sp>
      <p:pic>
        <p:nvPicPr>
          <p:cNvPr id="12" name="Picture 3">
            <a:extLst>
              <a:ext uri="{FF2B5EF4-FFF2-40B4-BE49-F238E27FC236}">
                <a16:creationId xmlns:a16="http://schemas.microsoft.com/office/drawing/2014/main" id="{2AFE353C-8DBF-A54A-99B7-E2E62929A71F}"/>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8337" t="-4012" r="28681" b="4012"/>
          <a:stretch/>
        </p:blipFill>
        <p:spPr bwMode="auto">
          <a:xfrm rot="5191396">
            <a:off x="4244071" y="5146938"/>
            <a:ext cx="2782420" cy="693928"/>
          </a:xfrm>
          <a:prstGeom prst="rect">
            <a:avLst/>
          </a:prstGeom>
          <a:noFill/>
          <a:ln>
            <a:noFill/>
          </a:ln>
          <a:scene3d>
            <a:camera prst="orthographicFront">
              <a:rot lat="0" lon="0" rev="21299999"/>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29DB2846-452D-3449-8FF0-4C317CC5B06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18337" t="-4012" r="28681" b="4012"/>
          <a:stretch/>
        </p:blipFill>
        <p:spPr bwMode="auto">
          <a:xfrm rot="5191396">
            <a:off x="5182686" y="5146938"/>
            <a:ext cx="2782420" cy="693928"/>
          </a:xfrm>
          <a:prstGeom prst="rect">
            <a:avLst/>
          </a:prstGeom>
          <a:noFill/>
          <a:ln>
            <a:noFill/>
          </a:ln>
          <a:scene3d>
            <a:camera prst="orthographicFront">
              <a:rot lat="0" lon="0" rev="21299999"/>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6366D17-999F-F340-8E7B-F0C01DFA220C}"/>
              </a:ext>
            </a:extLst>
          </p:cNvPr>
          <p:cNvSpPr/>
          <p:nvPr/>
        </p:nvSpPr>
        <p:spPr>
          <a:xfrm>
            <a:off x="2161561" y="2366472"/>
            <a:ext cx="7787811" cy="1168287"/>
          </a:xfrm>
          <a:prstGeom prst="rect">
            <a:avLst/>
          </a:prstGeom>
          <a:solidFill>
            <a:schemeClr val="accent1">
              <a:alpha val="39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latin typeface="Arial Black" panose="020B0604020202020204" pitchFamily="34" charset="0"/>
                <a:cs typeface="Arial Black" panose="020B0604020202020204" pitchFamily="34" charset="0"/>
              </a:rPr>
              <a:t>Those with paper speed and feed charts and those with optimized Dashboards</a:t>
            </a:r>
          </a:p>
        </p:txBody>
      </p:sp>
    </p:spTree>
    <p:custDataLst>
      <p:tags r:id="rId1"/>
    </p:custDataLst>
    <p:extLst>
      <p:ext uri="{BB962C8B-B14F-4D97-AF65-F5344CB8AC3E}">
        <p14:creationId xmlns:p14="http://schemas.microsoft.com/office/powerpoint/2010/main" val="32259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AF88C-42E4-1D48-873C-5D9E108B280F}"/>
              </a:ext>
            </a:extLst>
          </p:cNvPr>
          <p:cNvSpPr txBox="1"/>
          <p:nvPr/>
        </p:nvSpPr>
        <p:spPr>
          <a:xfrm>
            <a:off x="0" y="3085348"/>
            <a:ext cx="12192000" cy="687304"/>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This is a mission…</a:t>
            </a:r>
          </a:p>
        </p:txBody>
      </p:sp>
    </p:spTree>
    <p:custDataLst>
      <p:tags r:id="rId1"/>
    </p:custDataLst>
    <p:extLst>
      <p:ext uri="{BB962C8B-B14F-4D97-AF65-F5344CB8AC3E}">
        <p14:creationId xmlns:p14="http://schemas.microsoft.com/office/powerpoint/2010/main" val="4750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AF88C-42E4-1D48-873C-5D9E108B280F}"/>
              </a:ext>
            </a:extLst>
          </p:cNvPr>
          <p:cNvSpPr txBox="1"/>
          <p:nvPr/>
        </p:nvSpPr>
        <p:spPr>
          <a:xfrm>
            <a:off x="0" y="2582840"/>
            <a:ext cx="12192000" cy="1841466"/>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By improving America’s milling productivity over the course of this project, the impact will be…</a:t>
            </a:r>
          </a:p>
        </p:txBody>
      </p:sp>
    </p:spTree>
    <p:custDataLst>
      <p:tags r:id="rId1"/>
    </p:custDataLst>
    <p:extLst>
      <p:ext uri="{BB962C8B-B14F-4D97-AF65-F5344CB8AC3E}">
        <p14:creationId xmlns:p14="http://schemas.microsoft.com/office/powerpoint/2010/main" val="230016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AF88C-42E4-1D48-873C-5D9E108B280F}"/>
              </a:ext>
            </a:extLst>
          </p:cNvPr>
          <p:cNvSpPr txBox="1"/>
          <p:nvPr/>
        </p:nvSpPr>
        <p:spPr>
          <a:xfrm>
            <a:off x="0" y="2895878"/>
            <a:ext cx="12192000" cy="1264385"/>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Saving enough energy to power </a:t>
            </a:r>
          </a:p>
          <a:p>
            <a:pPr algn="ctr">
              <a:lnSpc>
                <a:spcPts val="4460"/>
              </a:lnSpc>
            </a:pPr>
            <a:r>
              <a:rPr lang="en-US" sz="4800" b="1" spc="-150" dirty="0">
                <a:latin typeface="Arial Black" panose="020B0604020202020204" pitchFamily="34" charset="0"/>
                <a:cs typeface="Arial Black" panose="020B0604020202020204" pitchFamily="34" charset="0"/>
              </a:rPr>
              <a:t>12.8 Million homes for a year.</a:t>
            </a:r>
          </a:p>
        </p:txBody>
      </p:sp>
    </p:spTree>
    <p:custDataLst>
      <p:tags r:id="rId1"/>
    </p:custDataLst>
    <p:extLst>
      <p:ext uri="{BB962C8B-B14F-4D97-AF65-F5344CB8AC3E}">
        <p14:creationId xmlns:p14="http://schemas.microsoft.com/office/powerpoint/2010/main" val="15898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AF88C-42E4-1D48-873C-5D9E108B280F}"/>
              </a:ext>
            </a:extLst>
          </p:cNvPr>
          <p:cNvSpPr txBox="1"/>
          <p:nvPr/>
        </p:nvSpPr>
        <p:spPr>
          <a:xfrm>
            <a:off x="0" y="2895878"/>
            <a:ext cx="12192000" cy="1264385"/>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Reducing CO</a:t>
            </a:r>
            <a:r>
              <a:rPr lang="en-US" sz="4800" b="1" spc="-150" baseline="30000" dirty="0">
                <a:latin typeface="Arial Black" panose="020B0604020202020204" pitchFamily="34" charset="0"/>
                <a:cs typeface="Arial Black" panose="020B0604020202020204" pitchFamily="34" charset="0"/>
              </a:rPr>
              <a:t>2</a:t>
            </a:r>
            <a:r>
              <a:rPr lang="en-US" sz="4800" b="1" spc="-150" dirty="0">
                <a:latin typeface="Arial Black" panose="020B0604020202020204" pitchFamily="34" charset="0"/>
                <a:cs typeface="Arial Black" panose="020B0604020202020204" pitchFamily="34" charset="0"/>
              </a:rPr>
              <a:t> emissions</a:t>
            </a:r>
          </a:p>
          <a:p>
            <a:pPr algn="ctr">
              <a:lnSpc>
                <a:spcPts val="4460"/>
              </a:lnSpc>
            </a:pPr>
            <a:r>
              <a:rPr lang="en-US" sz="4800" b="1" spc="-150" dirty="0">
                <a:latin typeface="Arial Black" panose="020B0604020202020204" pitchFamily="34" charset="0"/>
                <a:cs typeface="Arial Black" panose="020B0604020202020204" pitchFamily="34" charset="0"/>
              </a:rPr>
              <a:t>equivalent to 21 million cars. </a:t>
            </a:r>
          </a:p>
        </p:txBody>
      </p:sp>
    </p:spTree>
    <p:custDataLst>
      <p:tags r:id="rId1"/>
    </p:custDataLst>
    <p:extLst>
      <p:ext uri="{BB962C8B-B14F-4D97-AF65-F5344CB8AC3E}">
        <p14:creationId xmlns:p14="http://schemas.microsoft.com/office/powerpoint/2010/main" val="33765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AF88C-42E4-1D48-873C-5D9E108B280F}"/>
              </a:ext>
            </a:extLst>
          </p:cNvPr>
          <p:cNvSpPr txBox="1"/>
          <p:nvPr/>
        </p:nvSpPr>
        <p:spPr>
          <a:xfrm>
            <a:off x="0" y="2945305"/>
            <a:ext cx="12192000" cy="1264385"/>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Eliminating 1.7 Billion gallons of contaminated metalworking fluids.</a:t>
            </a:r>
          </a:p>
        </p:txBody>
      </p:sp>
    </p:spTree>
    <p:custDataLst>
      <p:tags r:id="rId1"/>
    </p:custDataLst>
    <p:extLst>
      <p:ext uri="{BB962C8B-B14F-4D97-AF65-F5344CB8AC3E}">
        <p14:creationId xmlns:p14="http://schemas.microsoft.com/office/powerpoint/2010/main" val="150375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AF88C-42E4-1D48-873C-5D9E108B280F}"/>
              </a:ext>
            </a:extLst>
          </p:cNvPr>
          <p:cNvSpPr txBox="1"/>
          <p:nvPr/>
        </p:nvSpPr>
        <p:spPr>
          <a:xfrm>
            <a:off x="0" y="2945305"/>
            <a:ext cx="12192000" cy="1264385"/>
          </a:xfrm>
          <a:prstGeom prst="rect">
            <a:avLst/>
          </a:prstGeom>
          <a:noFill/>
        </p:spPr>
        <p:txBody>
          <a:bodyPr wrap="square" rtlCol="0">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Creating 750,000 new manufacturing and support jobs in the U.S.</a:t>
            </a:r>
          </a:p>
        </p:txBody>
      </p:sp>
    </p:spTree>
    <p:custDataLst>
      <p:tags r:id="rId1"/>
    </p:custDataLst>
    <p:extLst>
      <p:ext uri="{BB962C8B-B14F-4D97-AF65-F5344CB8AC3E}">
        <p14:creationId xmlns:p14="http://schemas.microsoft.com/office/powerpoint/2010/main" val="206755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7CB22-A660-774B-AB4A-047828A4AAF7}"/>
              </a:ext>
            </a:extLst>
          </p:cNvPr>
          <p:cNvSpPr/>
          <p:nvPr/>
        </p:nvSpPr>
        <p:spPr>
          <a:xfrm>
            <a:off x="3048000" y="2847495"/>
            <a:ext cx="6096000" cy="687304"/>
          </a:xfrm>
          <a:prstGeom prst="rect">
            <a:avLst/>
          </a:prstGeom>
        </p:spPr>
        <p:txBody>
          <a:bodyPr>
            <a:spAutoFit/>
          </a:bodyPr>
          <a:lstStyle/>
          <a:p>
            <a:pPr algn="ctr">
              <a:lnSpc>
                <a:spcPts val="4460"/>
              </a:lnSpc>
            </a:pPr>
            <a:r>
              <a:rPr lang="en-US" sz="4800" b="1" spc="-150" dirty="0">
                <a:latin typeface="Arial Black" panose="020B0604020202020204" pitchFamily="34" charset="0"/>
                <a:cs typeface="Arial Black" panose="020B0604020202020204" pitchFamily="34" charset="0"/>
              </a:rPr>
              <a:t>Are you in?</a:t>
            </a:r>
          </a:p>
        </p:txBody>
      </p:sp>
    </p:spTree>
    <p:custDataLst>
      <p:tags r:id="rId1"/>
    </p:custDataLst>
    <p:extLst>
      <p:ext uri="{BB962C8B-B14F-4D97-AF65-F5344CB8AC3E}">
        <p14:creationId xmlns:p14="http://schemas.microsoft.com/office/powerpoint/2010/main" val="230823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2C8DB1-6D15-A44D-9A4F-217CA702BE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B29A59E-4F56-0D48-A92F-3D7C2793FE65}"/>
              </a:ext>
            </a:extLst>
          </p:cNvPr>
          <p:cNvGrpSpPr/>
          <p:nvPr/>
        </p:nvGrpSpPr>
        <p:grpSpPr>
          <a:xfrm>
            <a:off x="2589088" y="65398"/>
            <a:ext cx="9602912" cy="1623317"/>
            <a:chOff x="2589088" y="65398"/>
            <a:chExt cx="9602912" cy="1623317"/>
          </a:xfrm>
        </p:grpSpPr>
        <p:sp>
          <p:nvSpPr>
            <p:cNvPr id="6" name="Rectangle 5">
              <a:extLst>
                <a:ext uri="{FF2B5EF4-FFF2-40B4-BE49-F238E27FC236}">
                  <a16:creationId xmlns:a16="http://schemas.microsoft.com/office/drawing/2014/main" id="{DD6214C3-E9C0-E046-99B6-1F9E19825F18}"/>
                </a:ext>
              </a:extLst>
            </p:cNvPr>
            <p:cNvSpPr/>
            <p:nvPr/>
          </p:nvSpPr>
          <p:spPr>
            <a:xfrm>
              <a:off x="2589088" y="65398"/>
              <a:ext cx="9602912" cy="1623317"/>
            </a:xfrm>
            <a:prstGeom prst="rect">
              <a:avLst/>
            </a:prstGeom>
            <a:solidFill>
              <a:schemeClr val="accent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C1B59C9-BF8F-2E4C-BA52-117F805EBA3C}"/>
                </a:ext>
              </a:extLst>
            </p:cNvPr>
            <p:cNvSpPr txBox="1"/>
            <p:nvPr/>
          </p:nvSpPr>
          <p:spPr>
            <a:xfrm>
              <a:off x="3003478" y="215338"/>
              <a:ext cx="9112138" cy="1323439"/>
            </a:xfrm>
            <a:prstGeom prst="rect">
              <a:avLst/>
            </a:prstGeom>
            <a:noFill/>
          </p:spPr>
          <p:txBody>
            <a:bodyPr wrap="square" rtlCol="0">
              <a:spAutoFit/>
            </a:bodyPr>
            <a:lstStyle/>
            <a:p>
              <a:r>
                <a:rPr lang="en-US" sz="4000" b="1" spc="-150" dirty="0">
                  <a:solidFill>
                    <a:schemeClr val="bg1"/>
                  </a:solidFill>
                  <a:effectLst>
                    <a:outerShdw blurRad="50800" dist="38100" dir="2700000" algn="tl" rotWithShape="0">
                      <a:prstClr val="black">
                        <a:alpha val="40000"/>
                      </a:prstClr>
                    </a:outerShdw>
                  </a:effectLst>
                  <a:latin typeface="Arial Black" panose="020B0604020202020204" pitchFamily="34" charset="0"/>
                  <a:cs typeface="Arial Black" panose="020B0604020202020204" pitchFamily="34" charset="0"/>
                </a:rPr>
                <a:t>In response they established a new Machining Research Center</a:t>
              </a:r>
            </a:p>
          </p:txBody>
        </p:sp>
      </p:grpSp>
    </p:spTree>
    <p:custDataLst>
      <p:tags r:id="rId1"/>
    </p:custDataLst>
    <p:extLst>
      <p:ext uri="{BB962C8B-B14F-4D97-AF65-F5344CB8AC3E}">
        <p14:creationId xmlns:p14="http://schemas.microsoft.com/office/powerpoint/2010/main" val="108967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D9246-3F6F-0744-9905-4E86FAB40B7A}"/>
              </a:ext>
            </a:extLst>
          </p:cNvPr>
          <p:cNvPicPr>
            <a:picLocks noChangeAspect="1"/>
          </p:cNvPicPr>
          <p:nvPr/>
        </p:nvPicPr>
        <p:blipFill>
          <a:blip r:embed="rId4"/>
          <a:srcRect/>
          <a:stretch/>
        </p:blipFill>
        <p:spPr>
          <a:xfrm>
            <a:off x="4787913" y="0"/>
            <a:ext cx="7232694" cy="6914914"/>
          </a:xfrm>
          <a:prstGeom prst="rect">
            <a:avLst/>
          </a:prstGeom>
        </p:spPr>
      </p:pic>
      <p:sp>
        <p:nvSpPr>
          <p:cNvPr id="2" name="TextBox 1">
            <a:extLst>
              <a:ext uri="{FF2B5EF4-FFF2-40B4-BE49-F238E27FC236}">
                <a16:creationId xmlns:a16="http://schemas.microsoft.com/office/drawing/2014/main" id="{189C4E2B-D666-1146-87B4-DC8BF6C7B84A}"/>
              </a:ext>
            </a:extLst>
          </p:cNvPr>
          <p:cNvSpPr txBox="1"/>
          <p:nvPr/>
        </p:nvSpPr>
        <p:spPr>
          <a:xfrm>
            <a:off x="441789" y="1059838"/>
            <a:ext cx="4345968" cy="3785652"/>
          </a:xfrm>
          <a:prstGeom prst="rect">
            <a:avLst/>
          </a:prstGeom>
          <a:noFill/>
        </p:spPr>
        <p:txBody>
          <a:bodyPr wrap="square" rtlCol="0">
            <a:spAutoFit/>
          </a:bodyPr>
          <a:lstStyle/>
          <a:p>
            <a:r>
              <a:rPr lang="en-US" sz="4800" b="1" spc="-150" dirty="0">
                <a:latin typeface="Arial Black" panose="020B0604020202020204" pitchFamily="34" charset="0"/>
                <a:cs typeface="Arial Black" panose="020B0604020202020204" pitchFamily="34" charset="0"/>
              </a:rPr>
              <a:t>Then they recruited the World’s most renowned experts.</a:t>
            </a:r>
          </a:p>
        </p:txBody>
      </p:sp>
    </p:spTree>
    <p:custDataLst>
      <p:tags r:id="rId1"/>
    </p:custDataLst>
    <p:extLst>
      <p:ext uri="{BB962C8B-B14F-4D97-AF65-F5344CB8AC3E}">
        <p14:creationId xmlns:p14="http://schemas.microsoft.com/office/powerpoint/2010/main" val="3178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D9246-3F6F-0744-9905-4E86FAB40B7A}"/>
              </a:ext>
            </a:extLst>
          </p:cNvPr>
          <p:cNvPicPr>
            <a:picLocks noChangeAspect="1"/>
          </p:cNvPicPr>
          <p:nvPr/>
        </p:nvPicPr>
        <p:blipFill>
          <a:blip r:embed="rId4"/>
          <a:srcRect/>
          <a:stretch/>
        </p:blipFill>
        <p:spPr>
          <a:xfrm>
            <a:off x="4787913" y="0"/>
            <a:ext cx="7232694" cy="6914913"/>
          </a:xfrm>
          <a:prstGeom prst="rect">
            <a:avLst/>
          </a:prstGeom>
        </p:spPr>
      </p:pic>
      <p:sp>
        <p:nvSpPr>
          <p:cNvPr id="2" name="TextBox 1">
            <a:extLst>
              <a:ext uri="{FF2B5EF4-FFF2-40B4-BE49-F238E27FC236}">
                <a16:creationId xmlns:a16="http://schemas.microsoft.com/office/drawing/2014/main" id="{189C4E2B-D666-1146-87B4-DC8BF6C7B84A}"/>
              </a:ext>
            </a:extLst>
          </p:cNvPr>
          <p:cNvSpPr txBox="1"/>
          <p:nvPr/>
        </p:nvSpPr>
        <p:spPr>
          <a:xfrm>
            <a:off x="441789" y="1059838"/>
            <a:ext cx="4345968" cy="3785652"/>
          </a:xfrm>
          <a:prstGeom prst="rect">
            <a:avLst/>
          </a:prstGeom>
          <a:noFill/>
        </p:spPr>
        <p:txBody>
          <a:bodyPr wrap="square" rtlCol="0">
            <a:spAutoFit/>
          </a:bodyPr>
          <a:lstStyle/>
          <a:p>
            <a:r>
              <a:rPr lang="en-US" sz="4800" b="1" spc="-150" dirty="0">
                <a:latin typeface="Arial Black" panose="020B0604020202020204" pitchFamily="34" charset="0"/>
                <a:cs typeface="Arial Black" panose="020B0604020202020204" pitchFamily="34" charset="0"/>
              </a:rPr>
              <a:t>Then they recruited the World’s most renowned experts.</a:t>
            </a:r>
          </a:p>
        </p:txBody>
      </p:sp>
    </p:spTree>
    <p:custDataLst>
      <p:tags r:id="rId1"/>
    </p:custDataLst>
    <p:extLst>
      <p:ext uri="{BB962C8B-B14F-4D97-AF65-F5344CB8AC3E}">
        <p14:creationId xmlns:p14="http://schemas.microsoft.com/office/powerpoint/2010/main" val="321941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9D9246-3F6F-0744-9905-4E86FAB40B7A}"/>
              </a:ext>
            </a:extLst>
          </p:cNvPr>
          <p:cNvPicPr>
            <a:picLocks noChangeAspect="1"/>
          </p:cNvPicPr>
          <p:nvPr/>
        </p:nvPicPr>
        <p:blipFill>
          <a:blip r:embed="rId4"/>
          <a:srcRect/>
          <a:stretch/>
        </p:blipFill>
        <p:spPr>
          <a:xfrm>
            <a:off x="4787757" y="0"/>
            <a:ext cx="7232694" cy="6914913"/>
          </a:xfrm>
          <a:prstGeom prst="rect">
            <a:avLst/>
          </a:prstGeom>
        </p:spPr>
      </p:pic>
      <p:sp>
        <p:nvSpPr>
          <p:cNvPr id="2" name="TextBox 1">
            <a:extLst>
              <a:ext uri="{FF2B5EF4-FFF2-40B4-BE49-F238E27FC236}">
                <a16:creationId xmlns:a16="http://schemas.microsoft.com/office/drawing/2014/main" id="{189C4E2B-D666-1146-87B4-DC8BF6C7B84A}"/>
              </a:ext>
            </a:extLst>
          </p:cNvPr>
          <p:cNvSpPr txBox="1"/>
          <p:nvPr/>
        </p:nvSpPr>
        <p:spPr>
          <a:xfrm>
            <a:off x="441789" y="1059838"/>
            <a:ext cx="4345968" cy="3785652"/>
          </a:xfrm>
          <a:prstGeom prst="rect">
            <a:avLst/>
          </a:prstGeom>
          <a:noFill/>
        </p:spPr>
        <p:txBody>
          <a:bodyPr wrap="square" rtlCol="0">
            <a:spAutoFit/>
          </a:bodyPr>
          <a:lstStyle/>
          <a:p>
            <a:r>
              <a:rPr lang="en-US" sz="4800" b="1" spc="-150" dirty="0">
                <a:latin typeface="Arial Black" panose="020B0604020202020204" pitchFamily="34" charset="0"/>
                <a:cs typeface="Arial Black" panose="020B0604020202020204" pitchFamily="34" charset="0"/>
              </a:rPr>
              <a:t>Then they recruited the World’s most renowned experts.</a:t>
            </a:r>
          </a:p>
        </p:txBody>
      </p:sp>
    </p:spTree>
    <p:custDataLst>
      <p:tags r:id="rId1"/>
    </p:custDataLst>
    <p:extLst>
      <p:ext uri="{BB962C8B-B14F-4D97-AF65-F5344CB8AC3E}">
        <p14:creationId xmlns:p14="http://schemas.microsoft.com/office/powerpoint/2010/main" val="287392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hoto, sitting, white, table&#10;&#10;Description automatically generated">
            <a:extLst>
              <a:ext uri="{FF2B5EF4-FFF2-40B4-BE49-F238E27FC236}">
                <a16:creationId xmlns:a16="http://schemas.microsoft.com/office/drawing/2014/main" id="{5C662CC3-CBD0-0D4C-BBD0-FBDE3D4084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1134" y="1608036"/>
            <a:ext cx="8320217" cy="4875325"/>
          </a:xfrm>
          <a:prstGeom prst="rect">
            <a:avLst/>
          </a:prstGeom>
        </p:spPr>
      </p:pic>
      <p:pic>
        <p:nvPicPr>
          <p:cNvPr id="7" name="Picture 6">
            <a:extLst>
              <a:ext uri="{FF2B5EF4-FFF2-40B4-BE49-F238E27FC236}">
                <a16:creationId xmlns:a16="http://schemas.microsoft.com/office/drawing/2014/main" id="{036A1104-8DA5-9547-B517-A9CCEDDA8523}"/>
              </a:ext>
            </a:extLst>
          </p:cNvPr>
          <p:cNvPicPr>
            <a:picLocks noChangeAspect="1"/>
          </p:cNvPicPr>
          <p:nvPr/>
        </p:nvPicPr>
        <p:blipFill>
          <a:blip r:embed="rId5"/>
          <a:srcRect/>
          <a:stretch/>
        </p:blipFill>
        <p:spPr>
          <a:xfrm rot="20413700">
            <a:off x="129668" y="580191"/>
            <a:ext cx="5411886" cy="3247132"/>
          </a:xfrm>
          <a:prstGeom prst="rect">
            <a:avLst/>
          </a:prstGeom>
        </p:spPr>
      </p:pic>
      <p:pic>
        <p:nvPicPr>
          <p:cNvPr id="9" name="Picture 8">
            <a:extLst>
              <a:ext uri="{FF2B5EF4-FFF2-40B4-BE49-F238E27FC236}">
                <a16:creationId xmlns:a16="http://schemas.microsoft.com/office/drawing/2014/main" id="{316F2699-AAC5-A344-91B0-7421FF30BE50}"/>
              </a:ext>
            </a:extLst>
          </p:cNvPr>
          <p:cNvPicPr>
            <a:picLocks noChangeAspect="1"/>
          </p:cNvPicPr>
          <p:nvPr/>
        </p:nvPicPr>
        <p:blipFill>
          <a:blip r:embed="rId6"/>
          <a:srcRect/>
          <a:stretch/>
        </p:blipFill>
        <p:spPr>
          <a:xfrm>
            <a:off x="6555889" y="526575"/>
            <a:ext cx="5865206" cy="3519123"/>
          </a:xfrm>
          <a:prstGeom prst="rect">
            <a:avLst/>
          </a:prstGeom>
        </p:spPr>
      </p:pic>
    </p:spTree>
    <p:custDataLst>
      <p:tags r:id="rId1"/>
    </p:custDataLst>
    <p:extLst>
      <p:ext uri="{BB962C8B-B14F-4D97-AF65-F5344CB8AC3E}">
        <p14:creationId xmlns:p14="http://schemas.microsoft.com/office/powerpoint/2010/main" val="278419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par>
                          <p:cTn id="9" fill="hold">
                            <p:stCondLst>
                              <p:cond delay="2500"/>
                            </p:stCondLst>
                            <p:childTnLst>
                              <p:par>
                                <p:cTn id="10" presetID="23" presetClass="entr" presetSubtype="32" fill="hold" nodeType="after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ppt_w"/>
                                          </p:val>
                                        </p:tav>
                                        <p:tav tm="100000">
                                          <p:val>
                                            <p:strVal val="#ppt_w"/>
                                          </p:val>
                                        </p:tav>
                                      </p:tavLst>
                                    </p:anim>
                                    <p:anim calcmode="lin" valueType="num">
                                      <p:cBhvr>
                                        <p:cTn id="13"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ynamics book.jpg">
            <a:extLst>
              <a:ext uri="{FF2B5EF4-FFF2-40B4-BE49-F238E27FC236}">
                <a16:creationId xmlns:a16="http://schemas.microsoft.com/office/drawing/2014/main" id="{95E1F13C-D4CA-6F4A-A1D5-DC06AE49D2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197" y="393391"/>
            <a:ext cx="4754282" cy="6071218"/>
          </a:xfrm>
          <a:prstGeom prst="rect">
            <a:avLst/>
          </a:prstGeom>
        </p:spPr>
      </p:pic>
      <p:pic>
        <p:nvPicPr>
          <p:cNvPr id="3" name="Picture 2" descr="taptest2.jpg">
            <a:extLst>
              <a:ext uri="{FF2B5EF4-FFF2-40B4-BE49-F238E27FC236}">
                <a16:creationId xmlns:a16="http://schemas.microsoft.com/office/drawing/2014/main" id="{5D4D0BB1-D176-9B4A-B267-61A0646EA8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2687" y="796247"/>
            <a:ext cx="7020675" cy="526550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63046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688210-199C-B149-831F-5B4592BB3AC5}"/>
              </a:ext>
            </a:extLst>
          </p:cNvPr>
          <p:cNvPicPr>
            <a:picLocks noChangeAspect="1"/>
          </p:cNvPicPr>
          <p:nvPr/>
        </p:nvPicPr>
        <p:blipFill>
          <a:blip r:embed="rId4"/>
          <a:srcRect/>
          <a:stretch/>
        </p:blipFill>
        <p:spPr>
          <a:xfrm>
            <a:off x="6271880" y="647604"/>
            <a:ext cx="4298521" cy="5562791"/>
          </a:xfrm>
          <a:prstGeom prst="rect">
            <a:avLst/>
          </a:prstGeom>
          <a:ln>
            <a:solidFill>
              <a:schemeClr val="tx1"/>
            </a:solidFill>
          </a:ln>
        </p:spPr>
      </p:pic>
      <p:pic>
        <p:nvPicPr>
          <p:cNvPr id="3" name="Picture 2" descr="CRADA_MSC_v2.2d.pdf">
            <a:extLst>
              <a:ext uri="{FF2B5EF4-FFF2-40B4-BE49-F238E27FC236}">
                <a16:creationId xmlns:a16="http://schemas.microsoft.com/office/drawing/2014/main" id="{A821ED1B-E74B-8C41-8A88-436CB85E9D3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97478" y="647603"/>
            <a:ext cx="4298522" cy="5562793"/>
          </a:xfrm>
          <a:prstGeom prst="rect">
            <a:avLst/>
          </a:prstGeom>
          <a:ln>
            <a:solidFill>
              <a:schemeClr val="tx1"/>
            </a:solidFill>
          </a:ln>
        </p:spPr>
      </p:pic>
      <p:sp>
        <p:nvSpPr>
          <p:cNvPr id="4" name="Rectangle 3">
            <a:extLst>
              <a:ext uri="{FF2B5EF4-FFF2-40B4-BE49-F238E27FC236}">
                <a16:creationId xmlns:a16="http://schemas.microsoft.com/office/drawing/2014/main" id="{71CA1310-71B6-EF47-AA10-80251CE6D3FD}"/>
              </a:ext>
            </a:extLst>
          </p:cNvPr>
          <p:cNvSpPr/>
          <p:nvPr/>
        </p:nvSpPr>
        <p:spPr>
          <a:xfrm>
            <a:off x="2866178" y="1678494"/>
            <a:ext cx="6928494" cy="341182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600" b="1" dirty="0">
                <a:latin typeface="Arial"/>
                <a:cs typeface="Arial"/>
              </a:rPr>
              <a:t>Project Title:</a:t>
            </a:r>
          </a:p>
          <a:p>
            <a:pPr algn="ctr"/>
            <a:r>
              <a:rPr lang="en-US" sz="3600" b="1" spc="-150" dirty="0">
                <a:latin typeface="Arial Black"/>
                <a:cs typeface="Arial Black"/>
              </a:rPr>
              <a:t>Improving Milling Performance on New</a:t>
            </a:r>
          </a:p>
          <a:p>
            <a:pPr algn="ctr"/>
            <a:r>
              <a:rPr lang="en-US" sz="3600" b="1" spc="-150" dirty="0">
                <a:latin typeface="Arial Black"/>
                <a:cs typeface="Arial Black"/>
              </a:rPr>
              <a:t>CNC Machining Centers</a:t>
            </a:r>
          </a:p>
          <a:p>
            <a:pPr algn="ctr"/>
            <a:r>
              <a:rPr lang="en-US" sz="3600" b="1" spc="-150" dirty="0">
                <a:latin typeface="Arial Black"/>
                <a:cs typeface="Arial Black"/>
              </a:rPr>
              <a:t>with Machining Dynamics</a:t>
            </a:r>
          </a:p>
        </p:txBody>
      </p:sp>
    </p:spTree>
    <p:custDataLst>
      <p:tags r:id="rId1"/>
    </p:custDataLst>
    <p:extLst>
      <p:ext uri="{BB962C8B-B14F-4D97-AF65-F5344CB8AC3E}">
        <p14:creationId xmlns:p14="http://schemas.microsoft.com/office/powerpoint/2010/main" val="409487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8"/>
  <p:tag name="TAG_BACKING_FORM_KEY" val="2098504-\\mac\home\desktop\0-new ppt\millmax_vendor_presentation.pptx"/>
  <p:tag name="ARTICULATE_PRESENTER_VERSION" val="7"/>
  <p:tag name="ARTICULATE_PROJECT_OPEN" val="1"/>
  <p:tag name="ARTICULATE_USED_PAGE_ORIENTATION" val="1"/>
  <p:tag name="ARTICULATE_USED_PAGE_SIZE" val="7"/>
</p:tagLst>
</file>

<file path=ppt/tags/tag10.xml><?xml version="1.0" encoding="utf-8"?>
<p:tagLst xmlns:a="http://schemas.openxmlformats.org/drawingml/2006/main" xmlns:r="http://schemas.openxmlformats.org/officeDocument/2006/relationships" xmlns:p="http://schemas.openxmlformats.org/presentationml/2006/main">
  <p:tag name="AUDIO_ID" val="269"/>
  <p:tag name="ARTICULATE_USED_LAYOUT" val="7"/>
</p:tagLst>
</file>

<file path=ppt/tags/tag11.xml><?xml version="1.0" encoding="utf-8"?>
<p:tagLst xmlns:a="http://schemas.openxmlformats.org/drawingml/2006/main" xmlns:r="http://schemas.openxmlformats.org/officeDocument/2006/relationships" xmlns:p="http://schemas.openxmlformats.org/presentationml/2006/main">
  <p:tag name="AUDIO_ID" val="270"/>
  <p:tag name="ARTICULATE_USED_LAYOUT" val="7"/>
</p:tagLst>
</file>

<file path=ppt/tags/tag12.xml><?xml version="1.0" encoding="utf-8"?>
<p:tagLst xmlns:a="http://schemas.openxmlformats.org/drawingml/2006/main" xmlns:r="http://schemas.openxmlformats.org/officeDocument/2006/relationships" xmlns:p="http://schemas.openxmlformats.org/presentationml/2006/main">
  <p:tag name="AUDIO_ID" val="260"/>
  <p:tag name="ARTICULATE_USED_LAYOUT" val="7"/>
</p:tagLst>
</file>

<file path=ppt/tags/tag13.xml><?xml version="1.0" encoding="utf-8"?>
<p:tagLst xmlns:a="http://schemas.openxmlformats.org/drawingml/2006/main" xmlns:r="http://schemas.openxmlformats.org/officeDocument/2006/relationships" xmlns:p="http://schemas.openxmlformats.org/presentationml/2006/main">
  <p:tag name="AUDIO_ID" val="283"/>
  <p:tag name="ARTICULATE_USED_LAYOUT" val="7"/>
</p:tagLst>
</file>

<file path=ppt/tags/tag14.xml><?xml version="1.0" encoding="utf-8"?>
<p:tagLst xmlns:a="http://schemas.openxmlformats.org/drawingml/2006/main" xmlns:r="http://schemas.openxmlformats.org/officeDocument/2006/relationships" xmlns:p="http://schemas.openxmlformats.org/presentationml/2006/main">
  <p:tag name="AUDIO_ID" val="259"/>
  <p:tag name="ARTICULATE_USED_LAYOUT" val="7"/>
</p:tagLst>
</file>

<file path=ppt/tags/tag15.xml><?xml version="1.0" encoding="utf-8"?>
<p:tagLst xmlns:a="http://schemas.openxmlformats.org/drawingml/2006/main" xmlns:r="http://schemas.openxmlformats.org/officeDocument/2006/relationships" xmlns:p="http://schemas.openxmlformats.org/presentationml/2006/main">
  <p:tag name="AUDIO_ID" val="261"/>
  <p:tag name="ARTICULATE_USED_LAYOUT" val="7"/>
</p:tagLst>
</file>

<file path=ppt/tags/tag16.xml><?xml version="1.0" encoding="utf-8"?>
<p:tagLst xmlns:a="http://schemas.openxmlformats.org/drawingml/2006/main" xmlns:r="http://schemas.openxmlformats.org/officeDocument/2006/relationships" xmlns:p="http://schemas.openxmlformats.org/presentationml/2006/main">
  <p:tag name="AUDIO_ID" val="276"/>
  <p:tag name="ARTICULATE_USED_LAYOUT" val="7"/>
</p:tagLst>
</file>

<file path=ppt/tags/tag17.xml><?xml version="1.0" encoding="utf-8"?>
<p:tagLst xmlns:a="http://schemas.openxmlformats.org/drawingml/2006/main" xmlns:r="http://schemas.openxmlformats.org/officeDocument/2006/relationships" xmlns:p="http://schemas.openxmlformats.org/presentationml/2006/main">
  <p:tag name="AUDIO_ID" val="262"/>
  <p:tag name="ARTICULATE_USED_LAYOUT" val="7"/>
</p:tagLst>
</file>

<file path=ppt/tags/tag18.xml><?xml version="1.0" encoding="utf-8"?>
<p:tagLst xmlns:a="http://schemas.openxmlformats.org/drawingml/2006/main" xmlns:r="http://schemas.openxmlformats.org/officeDocument/2006/relationships" xmlns:p="http://schemas.openxmlformats.org/presentationml/2006/main">
  <p:tag name="AUDIO_ID" val="263"/>
  <p:tag name="ARTICULATE_USED_LAYOUT" val="7"/>
</p:tagLst>
</file>

<file path=ppt/tags/tag19.xml><?xml version="1.0" encoding="utf-8"?>
<p:tagLst xmlns:a="http://schemas.openxmlformats.org/drawingml/2006/main" xmlns:r="http://schemas.openxmlformats.org/officeDocument/2006/relationships" xmlns:p="http://schemas.openxmlformats.org/presentationml/2006/main">
  <p:tag name="AUDIO_ID" val="267"/>
  <p:tag name="ARTICULATE_USED_LAYOU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64"/>
  <p:tag name="ARTICULATE_USED_LAYOUT" val="7"/>
</p:tagLst>
</file>

<file path=ppt/tags/tag21.xml><?xml version="1.0" encoding="utf-8"?>
<p:tagLst xmlns:a="http://schemas.openxmlformats.org/drawingml/2006/main" xmlns:r="http://schemas.openxmlformats.org/officeDocument/2006/relationships" xmlns:p="http://schemas.openxmlformats.org/presentationml/2006/main">
  <p:tag name="AUDIO_ID" val="271"/>
  <p:tag name="ARTICULATE_USED_LAYOUT" val="7"/>
</p:tagLst>
</file>

<file path=ppt/tags/tag22.xml><?xml version="1.0" encoding="utf-8"?>
<p:tagLst xmlns:a="http://schemas.openxmlformats.org/drawingml/2006/main" xmlns:r="http://schemas.openxmlformats.org/officeDocument/2006/relationships" xmlns:p="http://schemas.openxmlformats.org/presentationml/2006/main">
  <p:tag name="AUDIO_ID" val="265"/>
  <p:tag name="ARTICULATE_USED_LAYOUT" val="7"/>
</p:tagLst>
</file>

<file path=ppt/tags/tag23.xml><?xml version="1.0" encoding="utf-8"?>
<p:tagLst xmlns:a="http://schemas.openxmlformats.org/drawingml/2006/main" xmlns:r="http://schemas.openxmlformats.org/officeDocument/2006/relationships" xmlns:p="http://schemas.openxmlformats.org/presentationml/2006/main">
  <p:tag name="AUDIO_ID" val="266"/>
  <p:tag name="ARTICULATE_USED_LAYOUT" val="7"/>
</p:tagLst>
</file>

<file path=ppt/tags/tag24.xml><?xml version="1.0" encoding="utf-8"?>
<p:tagLst xmlns:a="http://schemas.openxmlformats.org/drawingml/2006/main" xmlns:r="http://schemas.openxmlformats.org/officeDocument/2006/relationships" xmlns:p="http://schemas.openxmlformats.org/presentationml/2006/main">
  <p:tag name="AUDIO_ID" val="275"/>
  <p:tag name="ARTICULATE_USED_LAYOUT" val="7"/>
</p:tagLst>
</file>

<file path=ppt/tags/tag25.xml><?xml version="1.0" encoding="utf-8"?>
<p:tagLst xmlns:a="http://schemas.openxmlformats.org/drawingml/2006/main" xmlns:r="http://schemas.openxmlformats.org/officeDocument/2006/relationships" xmlns:p="http://schemas.openxmlformats.org/presentationml/2006/main">
  <p:tag name="AUDIO_ID" val="273"/>
  <p:tag name="ARTICULATE_USED_LAYOUT" val="7"/>
</p:tagLst>
</file>

<file path=ppt/tags/tag26.xml><?xml version="1.0" encoding="utf-8"?>
<p:tagLst xmlns:a="http://schemas.openxmlformats.org/drawingml/2006/main" xmlns:r="http://schemas.openxmlformats.org/officeDocument/2006/relationships" xmlns:p="http://schemas.openxmlformats.org/presentationml/2006/main">
  <p:tag name="AUDIO_ID" val="274"/>
  <p:tag name="ARTICULATE_USED_LAYOUT" val="7"/>
</p:tagLst>
</file>

<file path=ppt/tags/tag27.xml><?xml version="1.0" encoding="utf-8"?>
<p:tagLst xmlns:a="http://schemas.openxmlformats.org/drawingml/2006/main" xmlns:r="http://schemas.openxmlformats.org/officeDocument/2006/relationships" xmlns:p="http://schemas.openxmlformats.org/presentationml/2006/main">
  <p:tag name="AUDIO_ID" val="278"/>
  <p:tag name="ARTICULATE_USED_LAYOUT" val="7"/>
</p:tagLst>
</file>

<file path=ppt/tags/tag28.xml><?xml version="1.0" encoding="utf-8"?>
<p:tagLst xmlns:a="http://schemas.openxmlformats.org/drawingml/2006/main" xmlns:r="http://schemas.openxmlformats.org/officeDocument/2006/relationships" xmlns:p="http://schemas.openxmlformats.org/presentationml/2006/main">
  <p:tag name="AUDIO_ID" val="282"/>
  <p:tag name="ARTICULATE_USED_LAYOUT" val="7"/>
</p:tagLst>
</file>

<file path=ppt/tags/tag29.xml><?xml version="1.0" encoding="utf-8"?>
<p:tagLst xmlns:a="http://schemas.openxmlformats.org/drawingml/2006/main" xmlns:r="http://schemas.openxmlformats.org/officeDocument/2006/relationships" xmlns:p="http://schemas.openxmlformats.org/presentationml/2006/main">
  <p:tag name="AUDIO_ID" val="280"/>
  <p:tag name="ARTICULATE_USED_LAYOUT" val="7"/>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279"/>
  <p:tag name="ARTICULATE_USED_LAYOUT" val="7"/>
</p:tagLst>
</file>

<file path=ppt/tags/tag31.xml><?xml version="1.0" encoding="utf-8"?>
<p:tagLst xmlns:a="http://schemas.openxmlformats.org/drawingml/2006/main" xmlns:r="http://schemas.openxmlformats.org/officeDocument/2006/relationships" xmlns:p="http://schemas.openxmlformats.org/presentationml/2006/main">
  <p:tag name="AUDIO_ID" val="281"/>
  <p:tag name="ARTICULATE_USED_LAYOUT" val="7"/>
</p:tagLst>
</file>

<file path=ppt/tags/tag32.xml><?xml version="1.0" encoding="utf-8"?>
<p:tagLst xmlns:a="http://schemas.openxmlformats.org/drawingml/2006/main" xmlns:r="http://schemas.openxmlformats.org/officeDocument/2006/relationships" xmlns:p="http://schemas.openxmlformats.org/presentationml/2006/main">
  <p:tag name="AUDIO_ID" val="272"/>
  <p:tag name="ARTICULATE_USED_LAYOUT" val="7"/>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84"/>
  <p:tag name="ARTICULATE_USED_LAYOUT"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6"/>
  <p:tag name="ARTICULATE_USED_LAYOUT" val="1"/>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UDIO_ID" val="257"/>
  <p:tag name="ARTICULATE_USED_LAYOUT" val="7"/>
</p:tagLst>
</file>

<file path=ppt/tags/tag8.xml><?xml version="1.0" encoding="utf-8"?>
<p:tagLst xmlns:a="http://schemas.openxmlformats.org/drawingml/2006/main" xmlns:r="http://schemas.openxmlformats.org/officeDocument/2006/relationships" xmlns:p="http://schemas.openxmlformats.org/presentationml/2006/main">
  <p:tag name="AUDIO_ID" val="258"/>
  <p:tag name="ARTICULATE_USED_LAYOUT" val="7"/>
</p:tagLst>
</file>

<file path=ppt/tags/tag9.xml><?xml version="1.0" encoding="utf-8"?>
<p:tagLst xmlns:a="http://schemas.openxmlformats.org/drawingml/2006/main" xmlns:r="http://schemas.openxmlformats.org/officeDocument/2006/relationships" xmlns:p="http://schemas.openxmlformats.org/presentationml/2006/main">
  <p:tag name="AUDIO_ID" val="268"/>
  <p:tag name="ARTICULATE_USED_LAYOUT"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1295</Words>
  <Application>Microsoft Office PowerPoint</Application>
  <PresentationFormat>Widescreen</PresentationFormat>
  <Paragraphs>97</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Calibri Light</vt:lpstr>
      <vt:lpstr>Stencil</vt:lpstr>
      <vt:lpstr>Office Theme</vt:lpstr>
      <vt:lpstr>          MILLMAX™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MILLMAX™</dc:title>
  <dc:creator>Dave Barton</dc:creator>
  <cp:lastModifiedBy>David Barton</cp:lastModifiedBy>
  <cp:revision>11</cp:revision>
  <dcterms:created xsi:type="dcterms:W3CDTF">2020-03-23T18:48:01Z</dcterms:created>
  <dcterms:modified xsi:type="dcterms:W3CDTF">2020-04-14T19:18:28Z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80E31160-CB31-40A0-90D0-A853F7DF16ED</vt:lpwstr>
  </property>
  <property fmtid="{D5CDD505-2E9C-101B-9397-08002B2CF9AE}" pid="3" name="ArticulatePath">
    <vt:lpwstr>millmax_vendor_presentation</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\\Mac\Home\Desktop\0-New PPT\millmax_vendor_presentation.ppta</vt:lpwstr>
  </property>
</Properties>
</file>